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59" r:id="rId2"/>
    <p:sldId id="311" r:id="rId3"/>
    <p:sldId id="319" r:id="rId4"/>
    <p:sldId id="321" r:id="rId5"/>
    <p:sldId id="310" r:id="rId6"/>
    <p:sldId id="323" r:id="rId7"/>
    <p:sldId id="284" r:id="rId8"/>
    <p:sldId id="31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3C11HBw+gmB6WsMmT+6YSc9K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897"/>
    <a:srgbClr val="369CB8"/>
    <a:srgbClr val="654C88"/>
    <a:srgbClr val="499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autoAdjust="0"/>
    <p:restoredTop sz="94662"/>
  </p:normalViewPr>
  <p:slideViewPr>
    <p:cSldViewPr snapToGrid="0">
      <p:cViewPr varScale="1">
        <p:scale>
          <a:sx n="78" d="100"/>
          <a:sy n="78" d="100"/>
        </p:scale>
        <p:origin x="85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4190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12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Widening countries </a:t>
            </a:r>
            <a:r>
              <a:rPr lang="en-US" dirty="0"/>
              <a:t>are member states with lower participation in EU research and innovation programs, targeted for support to bridge disparities and enhance their integration into the European Research Area (ERA).</a:t>
            </a:r>
            <a:endParaRPr lang="de-AT"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64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2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6851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lines" userDrawn="1">
  <p:cSld name="Title 2 lines">
    <p:spTree>
      <p:nvGrpSpPr>
        <p:cNvPr id="1" name="Shape 42"/>
        <p:cNvGrpSpPr/>
        <p:nvPr/>
      </p:nvGrpSpPr>
      <p:grpSpPr>
        <a:xfrm>
          <a:off x="0" y="0"/>
          <a:ext cx="0" cy="0"/>
          <a:chOff x="0" y="0"/>
          <a:chExt cx="0" cy="0"/>
        </a:xfrm>
      </p:grpSpPr>
      <p:sp>
        <p:nvSpPr>
          <p:cNvPr id="45" name="Google Shape;45;p32"/>
          <p:cNvSpPr txBox="1">
            <a:spLocks noGrp="1"/>
          </p:cNvSpPr>
          <p:nvPr>
            <p:ph type="ctrTitle"/>
          </p:nvPr>
        </p:nvSpPr>
        <p:spPr>
          <a:xfrm>
            <a:off x="713256" y="2807595"/>
            <a:ext cx="10800000" cy="2453426"/>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4800">
                <a:solidFill>
                  <a:schemeClr val="tx2">
                    <a:lumMod val="1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3691" y="637506"/>
            <a:ext cx="7059129" cy="1687131"/>
          </a:xfrm>
          <a:prstGeom prst="rect">
            <a:avLst/>
          </a:prstGeom>
        </p:spPr>
      </p:pic>
      <p:pic>
        <p:nvPicPr>
          <p:cNvPr id="4" name="Obraz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L, Subline, List, Copy" userDrawn="1">
  <p:cSld name="HL, Subline, List, Copy">
    <p:spTree>
      <p:nvGrpSpPr>
        <p:cNvPr id="1" name="Shape 62"/>
        <p:cNvGrpSpPr/>
        <p:nvPr/>
      </p:nvGrpSpPr>
      <p:grpSpPr>
        <a:xfrm>
          <a:off x="0" y="0"/>
          <a:ext cx="0" cy="0"/>
          <a:chOff x="0" y="0"/>
          <a:chExt cx="0" cy="0"/>
        </a:xfrm>
      </p:grpSpPr>
      <p:sp>
        <p:nvSpPr>
          <p:cNvPr id="67" name="Google Shape;67;p34"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2"/>
          </p:nvPr>
        </p:nvSpPr>
        <p:spPr>
          <a:xfrm>
            <a:off x="6184800" y="2086377"/>
            <a:ext cx="56460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4"/>
          <p:cNvSpPr txBox="1">
            <a:spLocks noGrp="1"/>
          </p:cNvSpPr>
          <p:nvPr>
            <p:ph type="body" idx="4"/>
          </p:nvPr>
        </p:nvSpPr>
        <p:spPr>
          <a:xfrm>
            <a:off x="361200" y="2086377"/>
            <a:ext cx="5644800" cy="441162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53;p3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158" y="154537"/>
            <a:ext cx="2288004" cy="5468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 Subline, List, Copy" preserve="1" userDrawn="1">
  <p:cSld name="1_HL, Subline, List, Copy">
    <p:spTree>
      <p:nvGrpSpPr>
        <p:cNvPr id="1" name="Shape 62"/>
        <p:cNvGrpSpPr/>
        <p:nvPr/>
      </p:nvGrpSpPr>
      <p:grpSpPr>
        <a:xfrm>
          <a:off x="0" y="0"/>
          <a:ext cx="0" cy="0"/>
          <a:chOff x="0" y="0"/>
          <a:chExt cx="0" cy="0"/>
        </a:xfrm>
      </p:grpSpPr>
      <p:sp>
        <p:nvSpPr>
          <p:cNvPr id="7" name="Google Shape;53;p3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61;p33"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0"/>
          </p:nvPr>
        </p:nvSpPr>
        <p:spPr>
          <a:xfrm>
            <a:off x="361200" y="2086377"/>
            <a:ext cx="114696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pic>
        <p:nvPicPr>
          <p:cNvPr id="6" name="Obraz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158" y="154537"/>
            <a:ext cx="2288004" cy="546833"/>
          </a:xfrm>
          <a:prstGeom prst="rect">
            <a:avLst/>
          </a:prstGeom>
        </p:spPr>
      </p:pic>
    </p:spTree>
    <p:extLst>
      <p:ext uri="{BB962C8B-B14F-4D97-AF65-F5344CB8AC3E}">
        <p14:creationId xmlns:p14="http://schemas.microsoft.com/office/powerpoint/2010/main" val="85819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lines" preserve="1" userDrawn="1">
  <p:cSld name="1_Title 2 lines">
    <p:spTree>
      <p:nvGrpSpPr>
        <p:cNvPr id="1" name="Shape 42"/>
        <p:cNvGrpSpPr/>
        <p:nvPr/>
      </p:nvGrpSpPr>
      <p:grpSpPr>
        <a:xfrm>
          <a:off x="0" y="0"/>
          <a:ext cx="0" cy="0"/>
          <a:chOff x="0" y="0"/>
          <a:chExt cx="0" cy="0"/>
        </a:xfrm>
      </p:grpSpPr>
      <p:sp>
        <p:nvSpPr>
          <p:cNvPr id="9" name="Google Shape;45;p32"/>
          <p:cNvSpPr txBox="1">
            <a:spLocks noGrp="1"/>
          </p:cNvSpPr>
          <p:nvPr>
            <p:ph type="ctrTitle" hasCustomPrompt="1"/>
          </p:nvPr>
        </p:nvSpPr>
        <p:spPr>
          <a:xfrm>
            <a:off x="7732617" y="2118268"/>
            <a:ext cx="5221180" cy="2711003"/>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lt1"/>
              </a:buClr>
              <a:buSzPts val="6400"/>
              <a:buFont typeface="Arial"/>
              <a:buNone/>
              <a:defRPr sz="16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pl-PL" dirty="0"/>
              <a:t>www.unite-university.eu</a:t>
            </a:r>
            <a:br>
              <a:rPr lang="pl-PL" dirty="0"/>
            </a:br>
            <a:r>
              <a:rPr lang="pl-PL" dirty="0"/>
              <a:t>sekretariat@unite-university.eu</a:t>
            </a:r>
            <a:br>
              <a:rPr lang="pl-PL" dirty="0"/>
            </a:br>
            <a:r>
              <a:rPr lang="pl-PL" dirty="0"/>
              <a:t>@</a:t>
            </a:r>
            <a:r>
              <a:rPr lang="pl-PL" dirty="0" err="1"/>
              <a:t>unite_tech_univ</a:t>
            </a:r>
            <a:br>
              <a:rPr lang="pl-PL" dirty="0"/>
            </a:br>
            <a:r>
              <a:rPr lang="pl-PL" dirty="0"/>
              <a:t>www.linkedin.com/company/university/</a:t>
            </a:r>
            <a:br>
              <a:rPr lang="pl-PL" dirty="0"/>
            </a:br>
            <a:br>
              <a:rPr lang="pl-PL" dirty="0"/>
            </a:br>
            <a:endParaRPr dirty="0"/>
          </a:p>
        </p:txBody>
      </p:sp>
      <p:grpSp>
        <p:nvGrpSpPr>
          <p:cNvPr id="4" name="Grupa 3"/>
          <p:cNvGrpSpPr/>
          <p:nvPr userDrawn="1"/>
        </p:nvGrpSpPr>
        <p:grpSpPr>
          <a:xfrm>
            <a:off x="7253267" y="2221802"/>
            <a:ext cx="344870" cy="2304182"/>
            <a:chOff x="6424898" y="2358730"/>
            <a:chExt cx="344870" cy="2304182"/>
          </a:xfrm>
        </p:grpSpPr>
        <p:pic>
          <p:nvPicPr>
            <p:cNvPr id="3" name="Obraz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4898" y="2358730"/>
              <a:ext cx="344870" cy="344870"/>
            </a:xfrm>
            <a:prstGeom prst="rect">
              <a:avLst/>
            </a:prstGeom>
          </p:spPr>
        </p:pic>
        <p:pic>
          <p:nvPicPr>
            <p:cNvPr id="11" name="Obraz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4898" y="2844356"/>
              <a:ext cx="344870" cy="344870"/>
            </a:xfrm>
            <a:prstGeom prst="rect">
              <a:avLst/>
            </a:prstGeom>
          </p:spPr>
        </p:pic>
        <p:pic>
          <p:nvPicPr>
            <p:cNvPr id="13" name="Obraz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24898" y="3341414"/>
              <a:ext cx="344870" cy="344870"/>
            </a:xfrm>
            <a:prstGeom prst="rect">
              <a:avLst/>
            </a:prstGeom>
          </p:spPr>
        </p:pic>
        <p:pic>
          <p:nvPicPr>
            <p:cNvPr id="14" name="Obraz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24898" y="3838472"/>
              <a:ext cx="344870" cy="344870"/>
            </a:xfrm>
            <a:prstGeom prst="rect">
              <a:avLst/>
            </a:prstGeom>
          </p:spPr>
        </p:pic>
        <p:pic>
          <p:nvPicPr>
            <p:cNvPr id="15" name="Obraz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4898" y="4318042"/>
              <a:ext cx="344870" cy="344870"/>
            </a:xfrm>
            <a:prstGeom prst="rect">
              <a:avLst/>
            </a:prstGeom>
          </p:spPr>
        </p:pic>
      </p:grpSp>
      <p:pic>
        <p:nvPicPr>
          <p:cNvPr id="16" name="Obraz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561" y="2118268"/>
            <a:ext cx="5927603" cy="1416696"/>
          </a:xfrm>
          <a:prstGeom prst="rect">
            <a:avLst/>
          </a:prstGeom>
        </p:spPr>
      </p:pic>
      <p:pic>
        <p:nvPicPr>
          <p:cNvPr id="12" name="Obraz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sp>
        <p:nvSpPr>
          <p:cNvPr id="2" name="Prostokąt 1"/>
          <p:cNvSpPr/>
          <p:nvPr userDrawn="1"/>
        </p:nvSpPr>
        <p:spPr>
          <a:xfrm>
            <a:off x="6875214" y="4124164"/>
            <a:ext cx="1445846" cy="976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Tree>
    <p:extLst>
      <p:ext uri="{BB962C8B-B14F-4D97-AF65-F5344CB8AC3E}">
        <p14:creationId xmlns:p14="http://schemas.microsoft.com/office/powerpoint/2010/main" val="131906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C">
  <p:cSld name="Chapter C">
    <p:spTree>
      <p:nvGrpSpPr>
        <p:cNvPr id="1" name="Shape 173"/>
        <p:cNvGrpSpPr/>
        <p:nvPr/>
      </p:nvGrpSpPr>
      <p:grpSpPr>
        <a:xfrm>
          <a:off x="0" y="0"/>
          <a:ext cx="0" cy="0"/>
          <a:chOff x="0" y="0"/>
          <a:chExt cx="0" cy="0"/>
        </a:xfrm>
      </p:grpSpPr>
      <p:pic>
        <p:nvPicPr>
          <p:cNvPr id="174" name="Google Shape;174;p49"/>
          <p:cNvPicPr preferRelativeResize="0"/>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175" name="Google Shape;175;p49"/>
          <p:cNvSpPr txBox="1">
            <a:spLocks noGrp="1"/>
          </p:cNvSpPr>
          <p:nvPr>
            <p:ph type="ctrTitle"/>
          </p:nvPr>
        </p:nvSpPr>
        <p:spPr>
          <a:xfrm>
            <a:off x="0" y="2700001"/>
            <a:ext cx="12192000" cy="9827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6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9"/>
          <p:cNvSpPr txBox="1">
            <a:spLocks noGrp="1"/>
          </p:cNvSpPr>
          <p:nvPr>
            <p:ph type="subTitle" idx="1"/>
          </p:nvPr>
        </p:nvSpPr>
        <p:spPr>
          <a:xfrm>
            <a:off x="0" y="3682799"/>
            <a:ext cx="12192000" cy="2494163"/>
          </a:xfrm>
          <a:prstGeom prst="rect">
            <a:avLst/>
          </a:prstGeom>
          <a:noFill/>
          <a:ln>
            <a:noFill/>
          </a:ln>
        </p:spPr>
        <p:txBody>
          <a:bodyPr spcFirstLastPara="1" wrap="square" lIns="0" tIns="0" rIns="0" bIns="0" anchor="t" anchorCtr="0">
            <a:noAutofit/>
          </a:bodyPr>
          <a:lstStyle>
            <a:lvl1pPr lvl="0" algn="ctr">
              <a:lnSpc>
                <a:spcPct val="133333"/>
              </a:lnSpc>
              <a:spcBef>
                <a:spcPts val="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Obraz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5158" y="154537"/>
            <a:ext cx="2288004" cy="546832"/>
          </a:xfrm>
          <a:prstGeom prst="rect">
            <a:avLst/>
          </a:prstGeom>
        </p:spPr>
      </p:pic>
    </p:spTree>
    <p:extLst>
      <p:ext uri="{BB962C8B-B14F-4D97-AF65-F5344CB8AC3E}">
        <p14:creationId xmlns:p14="http://schemas.microsoft.com/office/powerpoint/2010/main" val="1735450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3211286" y="1301182"/>
            <a:ext cx="29599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368257" y="3176133"/>
            <a:ext cx="5257800" cy="320153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2853657" y="581183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2853657" y="6377667"/>
            <a:ext cx="2360172"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735585" y="3429000"/>
            <a:ext cx="484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82" r:id="rId3"/>
    <p:sldLayoutId id="2147483681" r:id="rId4"/>
    <p:sldLayoutId id="214748368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ite-widening.eu/contact/" TargetMode="External"/><Relationship Id="rId2" Type="http://schemas.openxmlformats.org/officeDocument/2006/relationships/hyperlink" Target="http://www.unite-widening.eu/" TargetMode="External"/><Relationship Id="rId1" Type="http://schemas.openxmlformats.org/officeDocument/2006/relationships/slideLayout" Target="../slideLayouts/slideLayout4.xml"/><Relationship Id="rId5" Type="http://schemas.openxmlformats.org/officeDocument/2006/relationships/hyperlink" Target="https://www.linkedin.com/company/uniteuniversity/" TargetMode="External"/><Relationship Id="rId4" Type="http://schemas.openxmlformats.org/officeDocument/2006/relationships/hyperlink" Target="https://x.com/Unite_tech_uni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ytuł 1"/>
          <p:cNvSpPr>
            <a:spLocks noGrp="1"/>
          </p:cNvSpPr>
          <p:nvPr>
            <p:ph type="ctrTitle"/>
          </p:nvPr>
        </p:nvSpPr>
        <p:spPr/>
        <p:txBody>
          <a:bodyPr/>
          <a:lstStyle/>
          <a:p>
            <a:r>
              <a:rPr lang="de-AT" b="1" dirty="0" err="1"/>
              <a:t>Unite</a:t>
            </a:r>
            <a:r>
              <a:rPr lang="de-AT" b="1" dirty="0"/>
              <a:t>! </a:t>
            </a:r>
            <a:r>
              <a:rPr lang="de-AT" b="1" dirty="0" err="1"/>
              <a:t>Widening</a:t>
            </a:r>
            <a:r>
              <a:rPr lang="de-AT" b="1" dirty="0"/>
              <a:t> in a </a:t>
            </a:r>
            <a:r>
              <a:rPr lang="de-AT" b="1" dirty="0" err="1"/>
              <a:t>Nutshell</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1651131"/>
            <a:ext cx="12192000" cy="982799"/>
          </a:xfrm>
        </p:spPr>
        <p:txBody>
          <a:bodyPr/>
          <a:lstStyle/>
          <a:p>
            <a:r>
              <a:rPr lang="de-AT" sz="4800" dirty="0" err="1"/>
              <a:t>Unite</a:t>
            </a:r>
            <a:r>
              <a:rPr lang="de-AT" sz="4800" dirty="0"/>
              <a:t>! </a:t>
            </a:r>
            <a:r>
              <a:rPr lang="de-AT" sz="4800" dirty="0" err="1"/>
              <a:t>Widening</a:t>
            </a:r>
            <a:r>
              <a:rPr lang="de-AT" sz="4800" dirty="0"/>
              <a:t> </a:t>
            </a:r>
            <a:r>
              <a:rPr lang="de-AT" sz="4800" dirty="0" err="1"/>
              <a:t>aims</a:t>
            </a:r>
            <a:r>
              <a:rPr lang="de-AT" sz="4800" dirty="0"/>
              <a:t> at</a:t>
            </a:r>
            <a:endParaRPr lang="pl-PL" sz="4800" dirty="0"/>
          </a:p>
        </p:txBody>
      </p:sp>
      <p:sp>
        <p:nvSpPr>
          <p:cNvPr id="3" name="Podtytuł 2"/>
          <p:cNvSpPr>
            <a:spLocks noGrp="1"/>
          </p:cNvSpPr>
          <p:nvPr>
            <p:ph type="subTitle" idx="1"/>
          </p:nvPr>
        </p:nvSpPr>
        <p:spPr>
          <a:xfrm>
            <a:off x="5290689" y="3020899"/>
            <a:ext cx="7215783" cy="3458645"/>
          </a:xfrm>
        </p:spPr>
        <p:txBody>
          <a:bodyPr/>
          <a:lstStyle/>
          <a:p>
            <a:pPr algn="l"/>
            <a:r>
              <a:rPr lang="en-US" sz="2800" dirty="0">
                <a:solidFill>
                  <a:schemeClr val="bg1"/>
                </a:solidFill>
                <a:latin typeface="Roboto" panose="02000000000000000000" pitchFamily="2" charset="0"/>
                <a:ea typeface="Roboto" panose="02000000000000000000" pitchFamily="2" charset="0"/>
              </a:rPr>
              <a:t>raising excellence in research,</a:t>
            </a:r>
          </a:p>
          <a:p>
            <a:pPr algn="l"/>
            <a:r>
              <a:rPr lang="en-US" sz="2800" dirty="0">
                <a:solidFill>
                  <a:schemeClr val="bg1"/>
                </a:solidFill>
                <a:latin typeface="Roboto" panose="02000000000000000000" pitchFamily="2" charset="0"/>
                <a:ea typeface="Roboto" panose="02000000000000000000" pitchFamily="2" charset="0"/>
              </a:rPr>
              <a:t>science and innovation</a:t>
            </a:r>
            <a:r>
              <a:rPr lang="pl-PL" sz="2800" dirty="0">
                <a:solidFill>
                  <a:schemeClr val="bg1"/>
                </a:solidFill>
                <a:latin typeface="Roboto" panose="02000000000000000000" pitchFamily="2" charset="0"/>
                <a:ea typeface="Roboto" panose="02000000000000000000" pitchFamily="2" charset="0"/>
              </a:rPr>
              <a:t> </a:t>
            </a:r>
            <a:r>
              <a:rPr lang="en-US" sz="2800" dirty="0">
                <a:solidFill>
                  <a:schemeClr val="bg1"/>
                </a:solidFill>
                <a:latin typeface="Roboto" panose="02000000000000000000" pitchFamily="2" charset="0"/>
                <a:ea typeface="Roboto" panose="02000000000000000000" pitchFamily="2" charset="0"/>
              </a:rPr>
              <a:t>in </a:t>
            </a:r>
          </a:p>
          <a:p>
            <a:pPr algn="l"/>
            <a:r>
              <a:rPr lang="en-US" sz="2800" dirty="0">
                <a:solidFill>
                  <a:schemeClr val="bg1"/>
                </a:solidFill>
                <a:latin typeface="Roboto" panose="02000000000000000000" pitchFamily="2" charset="0"/>
                <a:ea typeface="Roboto" panose="02000000000000000000" pitchFamily="2" charset="0"/>
              </a:rPr>
              <a:t>Higher Education Institutions (HEI) </a:t>
            </a:r>
          </a:p>
          <a:p>
            <a:pPr algn="l"/>
            <a:r>
              <a:rPr lang="en-US" sz="2800" dirty="0">
                <a:solidFill>
                  <a:schemeClr val="bg1"/>
                </a:solidFill>
                <a:latin typeface="Roboto" panose="02000000000000000000" pitchFamily="2" charset="0"/>
                <a:ea typeface="Roboto" panose="02000000000000000000" pitchFamily="2" charset="0"/>
              </a:rPr>
              <a:t>for widening countries</a:t>
            </a:r>
          </a:p>
          <a:p>
            <a:pPr algn="l"/>
            <a:endParaRPr lang="pl-PL" dirty="0"/>
          </a:p>
        </p:txBody>
      </p:sp>
    </p:spTree>
    <p:extLst>
      <p:ext uri="{BB962C8B-B14F-4D97-AF65-F5344CB8AC3E}">
        <p14:creationId xmlns:p14="http://schemas.microsoft.com/office/powerpoint/2010/main" val="97900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4"/>
          </p:nvPr>
        </p:nvSpPr>
        <p:spPr>
          <a:xfrm>
            <a:off x="568419" y="2086377"/>
            <a:ext cx="5903869" cy="4411623"/>
          </a:xfrm>
        </p:spPr>
        <p:txBody>
          <a:bodyPr/>
          <a:lstStyle/>
          <a:p>
            <a:pPr marL="0" indent="0" algn="just">
              <a:buNone/>
            </a:pPr>
            <a:r>
              <a:rPr lang="en-US" b="1" dirty="0"/>
              <a:t>Unite!</a:t>
            </a:r>
            <a:r>
              <a:rPr lang="pl-PL" b="1" dirty="0"/>
              <a:t> </a:t>
            </a:r>
            <a:r>
              <a:rPr lang="en-US" b="1" dirty="0"/>
              <a:t>Widening</a:t>
            </a:r>
            <a:r>
              <a:rPr lang="en-US" dirty="0"/>
              <a:t> enhances scientific excellence and maximizes knowledge impact by fostering extensive collaboration across European universities and selected partners from diverse regions. </a:t>
            </a:r>
            <a:endParaRPr lang="pl-PL" dirty="0"/>
          </a:p>
          <a:p>
            <a:pPr marL="0" indent="0" algn="just">
              <a:buNone/>
            </a:pPr>
            <a:endParaRPr lang="en-US" dirty="0"/>
          </a:p>
          <a:p>
            <a:pPr marL="0" indent="0" algn="just">
              <a:buNone/>
            </a:pPr>
            <a:r>
              <a:rPr lang="en-US" dirty="0"/>
              <a:t>The project aims to further enhance excellence in science and knowledge valorization at Unite! universities through increased and interconnected cooperation with universities from both widening and non-widening countries. Within Unite!, the widening countries are Poland and Portugal.</a:t>
            </a:r>
          </a:p>
        </p:txBody>
      </p:sp>
      <p:sp>
        <p:nvSpPr>
          <p:cNvPr id="27" name="TextBox 22">
            <a:extLst>
              <a:ext uri="{FF2B5EF4-FFF2-40B4-BE49-F238E27FC236}">
                <a16:creationId xmlns:a16="http://schemas.microsoft.com/office/drawing/2014/main" id="{D10FC549-1D90-442E-BE06-CBED1D1EF19E}"/>
              </a:ext>
            </a:extLst>
          </p:cNvPr>
          <p:cNvSpPr txBox="1"/>
          <p:nvPr/>
        </p:nvSpPr>
        <p:spPr>
          <a:xfrm>
            <a:off x="6767534" y="3947901"/>
            <a:ext cx="2194914" cy="915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mn-cs"/>
              </a:rPr>
              <a:t>14 Industry-Embedded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mn-cs"/>
              </a:rPr>
              <a:t>Doctoral Scholarships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a typeface="+mn-ea"/>
                <a:cs typeface="+mn-cs"/>
              </a:rPr>
              <a:t>1 Mio €</a:t>
            </a:r>
            <a:endParaRPr kumimoji="0" lang="en-US" sz="3600" b="0" i="0" u="none" strike="noStrike" kern="1200" cap="none" spc="0" normalizeH="0" baseline="0" noProof="0" dirty="0">
              <a:ln>
                <a:noFill/>
              </a:ln>
              <a:solidFill>
                <a:schemeClr val="bg1"/>
              </a:solidFill>
              <a:effectLst/>
              <a:uLnTx/>
              <a:uFillTx/>
              <a:latin typeface="Arial"/>
              <a:ea typeface="+mn-ea"/>
              <a:cs typeface="+mn-cs"/>
            </a:endParaRPr>
          </a:p>
        </p:txBody>
      </p:sp>
      <p:sp>
        <p:nvSpPr>
          <p:cNvPr id="36" name="Prostokąt zaokrąglony 35"/>
          <p:cNvSpPr/>
          <p:nvPr/>
        </p:nvSpPr>
        <p:spPr>
          <a:xfrm>
            <a:off x="7250906" y="2086377"/>
            <a:ext cx="1751953" cy="1751953"/>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pt-PT" kern="1200" dirty="0">
                <a:solidFill>
                  <a:schemeClr val="bg1"/>
                </a:solidFill>
              </a:rPr>
              <a:t>Total Budget</a:t>
            </a:r>
            <a:endParaRPr lang="en-US" kern="1200" dirty="0">
              <a:solidFill>
                <a:schemeClr val="bg1"/>
              </a:solidFill>
            </a:endParaRPr>
          </a:p>
          <a:p>
            <a:pPr lvl="0" algn="ctr">
              <a:buClrTx/>
              <a:defRPr/>
            </a:pPr>
            <a:r>
              <a:rPr lang="pt-PT" sz="2000" kern="1200" dirty="0">
                <a:solidFill>
                  <a:schemeClr val="bg1"/>
                </a:solidFill>
              </a:rPr>
              <a:t>5 Mio €</a:t>
            </a:r>
          </a:p>
        </p:txBody>
      </p:sp>
      <p:sp>
        <p:nvSpPr>
          <p:cNvPr id="37" name="Prostokąt zaokrąglony 36"/>
          <p:cNvSpPr/>
          <p:nvPr/>
        </p:nvSpPr>
        <p:spPr>
          <a:xfrm>
            <a:off x="9298105" y="2086377"/>
            <a:ext cx="1751953" cy="1751953"/>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kern="1200" dirty="0">
                <a:solidFill>
                  <a:schemeClr val="bg1"/>
                </a:solidFill>
              </a:rPr>
              <a:t>Duration 5 years</a:t>
            </a:r>
          </a:p>
          <a:p>
            <a:pPr lvl="0" algn="ctr">
              <a:buClrTx/>
              <a:defRPr/>
            </a:pPr>
            <a:r>
              <a:rPr lang="en-US" kern="1200" dirty="0">
                <a:solidFill>
                  <a:schemeClr val="bg1"/>
                </a:solidFill>
              </a:rPr>
              <a:t>2024 - 2028</a:t>
            </a:r>
            <a:endParaRPr lang="en-US" sz="1100" kern="1200" dirty="0">
              <a:solidFill>
                <a:schemeClr val="bg1"/>
              </a:solidFill>
            </a:endParaRPr>
          </a:p>
        </p:txBody>
      </p:sp>
      <p:sp>
        <p:nvSpPr>
          <p:cNvPr id="38" name="Prostokąt zaokrąglony 37"/>
          <p:cNvSpPr/>
          <p:nvPr/>
        </p:nvSpPr>
        <p:spPr>
          <a:xfrm>
            <a:off x="9293741" y="4055859"/>
            <a:ext cx="1751953" cy="1751953"/>
          </a:xfrm>
          <a:prstGeom prst="roundRect">
            <a:avLst/>
          </a:prstGeom>
          <a:solidFill>
            <a:srgbClr val="488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bg1"/>
                </a:solidFill>
              </a:rPr>
              <a:t>4 </a:t>
            </a:r>
            <a:r>
              <a:rPr lang="pl-PL" dirty="0" err="1">
                <a:solidFill>
                  <a:schemeClr val="bg1"/>
                </a:solidFill>
              </a:rPr>
              <a:t>Companies</a:t>
            </a:r>
            <a:r>
              <a:rPr lang="pl-PL" dirty="0">
                <a:solidFill>
                  <a:schemeClr val="bg1"/>
                </a:solidFill>
              </a:rPr>
              <a:t> &amp; S&amp;T </a:t>
            </a:r>
            <a:r>
              <a:rPr lang="pl-PL" dirty="0" err="1">
                <a:solidFill>
                  <a:schemeClr val="bg1"/>
                </a:solidFill>
              </a:rPr>
              <a:t>Parks</a:t>
            </a:r>
            <a:r>
              <a:rPr lang="pl-PL" dirty="0">
                <a:solidFill>
                  <a:schemeClr val="bg1"/>
                </a:solidFill>
              </a:rPr>
              <a:t> from </a:t>
            </a:r>
            <a:r>
              <a:rPr lang="pl-PL" dirty="0" err="1">
                <a:solidFill>
                  <a:schemeClr val="bg1"/>
                </a:solidFill>
              </a:rPr>
              <a:t>Widening</a:t>
            </a:r>
            <a:r>
              <a:rPr lang="pl-PL" dirty="0">
                <a:solidFill>
                  <a:schemeClr val="bg1"/>
                </a:solidFill>
              </a:rPr>
              <a:t> </a:t>
            </a:r>
            <a:r>
              <a:rPr lang="pl-PL" dirty="0" err="1">
                <a:solidFill>
                  <a:schemeClr val="bg1"/>
                </a:solidFill>
              </a:rPr>
              <a:t>countries</a:t>
            </a:r>
            <a:endParaRPr lang="pl-PL" dirty="0">
              <a:solidFill>
                <a:schemeClr val="bg1"/>
              </a:solidFill>
            </a:endParaRPr>
          </a:p>
        </p:txBody>
      </p:sp>
      <p:sp>
        <p:nvSpPr>
          <p:cNvPr id="39" name="Prostokąt zaokrąglony 38"/>
          <p:cNvSpPr/>
          <p:nvPr/>
        </p:nvSpPr>
        <p:spPr>
          <a:xfrm>
            <a:off x="7250906" y="4055859"/>
            <a:ext cx="1751953" cy="1751953"/>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kern="1200" dirty="0">
                <a:solidFill>
                  <a:schemeClr val="bg1"/>
                </a:solidFill>
              </a:rPr>
              <a:t>14 Industry-Embedded </a:t>
            </a:r>
          </a:p>
          <a:p>
            <a:pPr lvl="0" algn="ctr">
              <a:buClrTx/>
              <a:defRPr/>
            </a:pPr>
            <a:r>
              <a:rPr lang="en-US" kern="1200" dirty="0">
                <a:solidFill>
                  <a:schemeClr val="bg1"/>
                </a:solidFill>
              </a:rPr>
              <a:t>Doctoral Scholarships</a:t>
            </a:r>
          </a:p>
          <a:p>
            <a:pPr lvl="0" algn="ctr">
              <a:buClrTx/>
              <a:defRPr/>
            </a:pPr>
            <a:r>
              <a:rPr lang="en-US" sz="2000" kern="1200" dirty="0">
                <a:solidFill>
                  <a:schemeClr val="bg1"/>
                </a:solidFill>
              </a:rPr>
              <a:t>1 Mio €</a:t>
            </a:r>
            <a:endParaRPr lang="en-US" sz="4000" kern="1200" dirty="0">
              <a:solidFill>
                <a:schemeClr val="bg1"/>
              </a:solidFill>
            </a:endParaRPr>
          </a:p>
        </p:txBody>
      </p:sp>
    </p:spTree>
    <p:extLst>
      <p:ext uri="{BB962C8B-B14F-4D97-AF65-F5344CB8AC3E}">
        <p14:creationId xmlns:p14="http://schemas.microsoft.com/office/powerpoint/2010/main" val="222396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8418" y="380184"/>
            <a:ext cx="11469600" cy="830053"/>
          </a:xfrm>
        </p:spPr>
        <p:txBody>
          <a:bodyPr/>
          <a:lstStyle/>
          <a:p>
            <a:r>
              <a:rPr lang="pl-PL" dirty="0" err="1">
                <a:latin typeface="Roboto" panose="02000000000000000000" pitchFamily="2" charset="0"/>
                <a:ea typeface="Roboto" panose="02000000000000000000" pitchFamily="2" charset="0"/>
              </a:rPr>
              <a:t>Participants</a:t>
            </a:r>
            <a:endParaRPr lang="pl-PL" dirty="0">
              <a:latin typeface="Roboto" panose="02000000000000000000" pitchFamily="2" charset="0"/>
              <a:ea typeface="Roboto" panose="02000000000000000000" pitchFamily="2" charset="0"/>
            </a:endParaRPr>
          </a:p>
        </p:txBody>
      </p:sp>
      <p:sp>
        <p:nvSpPr>
          <p:cNvPr id="5" name="Prostokąt zaokrąglony 4"/>
          <p:cNvSpPr/>
          <p:nvPr/>
        </p:nvSpPr>
        <p:spPr>
          <a:xfrm>
            <a:off x="882524" y="1786920"/>
            <a:ext cx="4171106" cy="4474278"/>
          </a:xfrm>
          <a:prstGeom prst="roundRect">
            <a:avLst/>
          </a:prstGeom>
          <a:noFill/>
          <a:ln>
            <a:solidFill>
              <a:srgbClr val="587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pt-PT" kern="1200" dirty="0">
                <a:solidFill>
                  <a:schemeClr val="bg1"/>
                </a:solidFill>
              </a:rPr>
              <a:t>Total Budget</a:t>
            </a:r>
            <a:endParaRPr lang="en-US" kern="1200" dirty="0">
              <a:solidFill>
                <a:schemeClr val="bg1"/>
              </a:solidFill>
            </a:endParaRPr>
          </a:p>
          <a:p>
            <a:pPr lvl="0" algn="ctr">
              <a:buClrTx/>
              <a:defRPr/>
            </a:pPr>
            <a:r>
              <a:rPr lang="pt-PT" sz="2000" kern="1200" dirty="0">
                <a:solidFill>
                  <a:schemeClr val="bg1"/>
                </a:solidFill>
              </a:rPr>
              <a:t>5 Mio €</a:t>
            </a:r>
          </a:p>
        </p:txBody>
      </p:sp>
      <p:sp>
        <p:nvSpPr>
          <p:cNvPr id="6" name="Prostokąt zaokrąglony 5"/>
          <p:cNvSpPr/>
          <p:nvPr/>
        </p:nvSpPr>
        <p:spPr>
          <a:xfrm>
            <a:off x="7054419" y="1786920"/>
            <a:ext cx="4171106" cy="4474278"/>
          </a:xfrm>
          <a:prstGeom prst="roundRect">
            <a:avLst/>
          </a:prstGeom>
          <a:noFill/>
          <a:ln>
            <a:solidFill>
              <a:srgbClr val="587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pt-PT" kern="1200" dirty="0">
                <a:solidFill>
                  <a:schemeClr val="bg1"/>
                </a:solidFill>
              </a:rPr>
              <a:t>Total Budget</a:t>
            </a:r>
            <a:endParaRPr lang="en-US" kern="1200" dirty="0">
              <a:solidFill>
                <a:schemeClr val="bg1"/>
              </a:solidFill>
            </a:endParaRPr>
          </a:p>
          <a:p>
            <a:pPr lvl="0" algn="ctr">
              <a:buClrTx/>
              <a:defRPr/>
            </a:pPr>
            <a:r>
              <a:rPr lang="pt-PT" sz="2000" kern="1200" dirty="0">
                <a:solidFill>
                  <a:schemeClr val="bg1"/>
                </a:solidFill>
              </a:rPr>
              <a:t>5 Mio €</a:t>
            </a:r>
          </a:p>
        </p:txBody>
      </p:sp>
      <p:grpSp>
        <p:nvGrpSpPr>
          <p:cNvPr id="20" name="Grupa 19"/>
          <p:cNvGrpSpPr/>
          <p:nvPr/>
        </p:nvGrpSpPr>
        <p:grpSpPr>
          <a:xfrm>
            <a:off x="1115950" y="2649524"/>
            <a:ext cx="3684856" cy="3401694"/>
            <a:chOff x="801844" y="2649524"/>
            <a:chExt cx="3684856" cy="3401694"/>
          </a:xfrm>
        </p:grpSpPr>
        <p:pic>
          <p:nvPicPr>
            <p:cNvPr id="7" name="Obraz 6"/>
            <p:cNvPicPr>
              <a:picLocks noChangeAspect="1"/>
            </p:cNvPicPr>
            <p:nvPr/>
          </p:nvPicPr>
          <p:blipFill>
            <a:blip r:embed="rId3"/>
            <a:stretch>
              <a:fillRect/>
            </a:stretch>
          </p:blipFill>
          <p:spPr>
            <a:xfrm>
              <a:off x="801844" y="2649524"/>
              <a:ext cx="1603387" cy="573074"/>
            </a:xfrm>
            <a:prstGeom prst="rect">
              <a:avLst/>
            </a:prstGeom>
          </p:spPr>
        </p:pic>
        <p:pic>
          <p:nvPicPr>
            <p:cNvPr id="8" name="Obraz 7"/>
            <p:cNvPicPr>
              <a:picLocks noChangeAspect="1"/>
            </p:cNvPicPr>
            <p:nvPr/>
          </p:nvPicPr>
          <p:blipFill>
            <a:blip r:embed="rId4"/>
            <a:stretch>
              <a:fillRect/>
            </a:stretch>
          </p:blipFill>
          <p:spPr>
            <a:xfrm>
              <a:off x="2596776" y="2693977"/>
              <a:ext cx="1774090" cy="457240"/>
            </a:xfrm>
            <a:prstGeom prst="rect">
              <a:avLst/>
            </a:prstGeom>
          </p:spPr>
        </p:pic>
        <p:pic>
          <p:nvPicPr>
            <p:cNvPr id="9" name="Obraz 8"/>
            <p:cNvPicPr>
              <a:picLocks noChangeAspect="1"/>
            </p:cNvPicPr>
            <p:nvPr/>
          </p:nvPicPr>
          <p:blipFill>
            <a:blip r:embed="rId5"/>
            <a:stretch>
              <a:fillRect/>
            </a:stretch>
          </p:blipFill>
          <p:spPr>
            <a:xfrm>
              <a:off x="1015704" y="4751284"/>
              <a:ext cx="1170533" cy="518205"/>
            </a:xfrm>
            <a:prstGeom prst="rect">
              <a:avLst/>
            </a:prstGeom>
          </p:spPr>
        </p:pic>
        <p:pic>
          <p:nvPicPr>
            <p:cNvPr id="10" name="Obraz 9"/>
            <p:cNvPicPr>
              <a:picLocks noChangeAspect="1"/>
            </p:cNvPicPr>
            <p:nvPr/>
          </p:nvPicPr>
          <p:blipFill>
            <a:blip r:embed="rId6"/>
            <a:stretch>
              <a:fillRect/>
            </a:stretch>
          </p:blipFill>
          <p:spPr>
            <a:xfrm>
              <a:off x="1343412" y="5519997"/>
              <a:ext cx="1286367" cy="518205"/>
            </a:xfrm>
            <a:prstGeom prst="rect">
              <a:avLst/>
            </a:prstGeom>
          </p:spPr>
        </p:pic>
        <p:pic>
          <p:nvPicPr>
            <p:cNvPr id="11" name="Obraz 10"/>
            <p:cNvPicPr>
              <a:picLocks noChangeAspect="1"/>
            </p:cNvPicPr>
            <p:nvPr/>
          </p:nvPicPr>
          <p:blipFill>
            <a:blip r:embed="rId7"/>
            <a:stretch>
              <a:fillRect/>
            </a:stretch>
          </p:blipFill>
          <p:spPr>
            <a:xfrm>
              <a:off x="3685019" y="3796526"/>
              <a:ext cx="597460" cy="603556"/>
            </a:xfrm>
            <a:prstGeom prst="rect">
              <a:avLst/>
            </a:prstGeom>
          </p:spPr>
        </p:pic>
        <p:pic>
          <p:nvPicPr>
            <p:cNvPr id="12" name="Obraz 11"/>
            <p:cNvPicPr>
              <a:picLocks noChangeAspect="1"/>
            </p:cNvPicPr>
            <p:nvPr/>
          </p:nvPicPr>
          <p:blipFill>
            <a:blip r:embed="rId8"/>
            <a:stretch>
              <a:fillRect/>
            </a:stretch>
          </p:blipFill>
          <p:spPr>
            <a:xfrm>
              <a:off x="2883313" y="5447662"/>
              <a:ext cx="1201016" cy="603556"/>
            </a:xfrm>
            <a:prstGeom prst="rect">
              <a:avLst/>
            </a:prstGeom>
          </p:spPr>
        </p:pic>
        <p:pic>
          <p:nvPicPr>
            <p:cNvPr id="13" name="Obraz 12"/>
            <p:cNvPicPr>
              <a:picLocks noChangeAspect="1"/>
            </p:cNvPicPr>
            <p:nvPr/>
          </p:nvPicPr>
          <p:blipFill>
            <a:blip r:embed="rId9"/>
            <a:stretch>
              <a:fillRect/>
            </a:stretch>
          </p:blipFill>
          <p:spPr>
            <a:xfrm>
              <a:off x="1015704" y="3741657"/>
              <a:ext cx="865707" cy="713294"/>
            </a:xfrm>
            <a:prstGeom prst="rect">
              <a:avLst/>
            </a:prstGeom>
          </p:spPr>
        </p:pic>
        <p:pic>
          <p:nvPicPr>
            <p:cNvPr id="14" name="Obraz 13"/>
            <p:cNvPicPr>
              <a:picLocks noChangeAspect="1"/>
            </p:cNvPicPr>
            <p:nvPr/>
          </p:nvPicPr>
          <p:blipFill>
            <a:blip r:embed="rId10"/>
            <a:stretch>
              <a:fillRect/>
            </a:stretch>
          </p:blipFill>
          <p:spPr>
            <a:xfrm>
              <a:off x="2366160" y="3790429"/>
              <a:ext cx="762066" cy="664522"/>
            </a:xfrm>
            <a:prstGeom prst="rect">
              <a:avLst/>
            </a:prstGeom>
          </p:spPr>
        </p:pic>
        <p:pic>
          <p:nvPicPr>
            <p:cNvPr id="15" name="Obraz 14"/>
            <p:cNvPicPr>
              <a:picLocks noChangeAspect="1"/>
            </p:cNvPicPr>
            <p:nvPr/>
          </p:nvPicPr>
          <p:blipFill>
            <a:blip r:embed="rId11"/>
            <a:stretch>
              <a:fillRect/>
            </a:stretch>
          </p:blipFill>
          <p:spPr>
            <a:xfrm>
              <a:off x="2480942" y="4685082"/>
              <a:ext cx="2005758" cy="603556"/>
            </a:xfrm>
            <a:prstGeom prst="rect">
              <a:avLst/>
            </a:prstGeom>
          </p:spPr>
        </p:pic>
      </p:grpSp>
      <p:pic>
        <p:nvPicPr>
          <p:cNvPr id="16" name="Obraz 15"/>
          <p:cNvPicPr>
            <a:picLocks noChangeAspect="1"/>
          </p:cNvPicPr>
          <p:nvPr/>
        </p:nvPicPr>
        <p:blipFill>
          <a:blip r:embed="rId12"/>
          <a:stretch>
            <a:fillRect/>
          </a:stretch>
        </p:blipFill>
        <p:spPr>
          <a:xfrm>
            <a:off x="7550886" y="2442329"/>
            <a:ext cx="1365622" cy="347502"/>
          </a:xfrm>
          <a:prstGeom prst="rect">
            <a:avLst/>
          </a:prstGeom>
        </p:spPr>
      </p:pic>
      <p:pic>
        <p:nvPicPr>
          <p:cNvPr id="17" name="Obraz 16"/>
          <p:cNvPicPr>
            <a:picLocks noChangeAspect="1"/>
          </p:cNvPicPr>
          <p:nvPr/>
        </p:nvPicPr>
        <p:blipFill>
          <a:blip r:embed="rId13"/>
          <a:stretch>
            <a:fillRect/>
          </a:stretch>
        </p:blipFill>
        <p:spPr>
          <a:xfrm>
            <a:off x="9219936" y="2366429"/>
            <a:ext cx="1774090" cy="548688"/>
          </a:xfrm>
          <a:prstGeom prst="rect">
            <a:avLst/>
          </a:prstGeom>
        </p:spPr>
      </p:pic>
      <p:pic>
        <p:nvPicPr>
          <p:cNvPr id="18" name="Obraz 17"/>
          <p:cNvPicPr>
            <a:picLocks noChangeAspect="1"/>
          </p:cNvPicPr>
          <p:nvPr/>
        </p:nvPicPr>
        <p:blipFill>
          <a:blip r:embed="rId14"/>
          <a:stretch>
            <a:fillRect/>
          </a:stretch>
        </p:blipFill>
        <p:spPr>
          <a:xfrm>
            <a:off x="7630395" y="3021417"/>
            <a:ext cx="1341236" cy="420660"/>
          </a:xfrm>
          <a:prstGeom prst="rect">
            <a:avLst/>
          </a:prstGeom>
        </p:spPr>
      </p:pic>
      <p:pic>
        <p:nvPicPr>
          <p:cNvPr id="19" name="Obraz 18"/>
          <p:cNvPicPr>
            <a:picLocks noChangeAspect="1"/>
          </p:cNvPicPr>
          <p:nvPr/>
        </p:nvPicPr>
        <p:blipFill>
          <a:blip r:embed="rId15"/>
          <a:stretch>
            <a:fillRect/>
          </a:stretch>
        </p:blipFill>
        <p:spPr>
          <a:xfrm>
            <a:off x="9394302" y="2995072"/>
            <a:ext cx="1353429" cy="426757"/>
          </a:xfrm>
          <a:prstGeom prst="rect">
            <a:avLst/>
          </a:prstGeom>
        </p:spPr>
      </p:pic>
      <p:sp>
        <p:nvSpPr>
          <p:cNvPr id="21" name="Prostokąt 20"/>
          <p:cNvSpPr/>
          <p:nvPr/>
        </p:nvSpPr>
        <p:spPr>
          <a:xfrm>
            <a:off x="882524" y="2288826"/>
            <a:ext cx="10343001" cy="1278607"/>
          </a:xfrm>
          <a:prstGeom prst="rect">
            <a:avLst/>
          </a:prstGeom>
          <a:noFill/>
          <a:ln w="158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zaokrąglony 21"/>
          <p:cNvSpPr/>
          <p:nvPr/>
        </p:nvSpPr>
        <p:spPr>
          <a:xfrm>
            <a:off x="5331712" y="2192805"/>
            <a:ext cx="1444624" cy="1444624"/>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pl-PL" b="1" kern="1200" dirty="0">
                <a:solidFill>
                  <a:schemeClr val="bg1"/>
                </a:solidFill>
              </a:rPr>
              <a:t>WIDENING</a:t>
            </a:r>
            <a:br>
              <a:rPr lang="pl-PL" b="1" kern="1200" dirty="0">
                <a:solidFill>
                  <a:schemeClr val="bg1"/>
                </a:solidFill>
              </a:rPr>
            </a:br>
            <a:r>
              <a:rPr lang="pl-PL" b="1" kern="1200" dirty="0">
                <a:solidFill>
                  <a:schemeClr val="bg1"/>
                </a:solidFill>
              </a:rPr>
              <a:t>PARTNERS</a:t>
            </a:r>
            <a:endParaRPr lang="en-US" sz="1100" b="1" kern="1200" dirty="0">
              <a:solidFill>
                <a:schemeClr val="bg1"/>
              </a:solidFill>
            </a:endParaRPr>
          </a:p>
        </p:txBody>
      </p:sp>
    </p:spTree>
    <p:extLst>
      <p:ext uri="{BB962C8B-B14F-4D97-AF65-F5344CB8AC3E}">
        <p14:creationId xmlns:p14="http://schemas.microsoft.com/office/powerpoint/2010/main" val="341281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F18B3194-1A04-4564-AC94-A1877BE1F3C4}"/>
              </a:ext>
            </a:extLst>
          </p:cNvPr>
          <p:cNvSpPr txBox="1"/>
          <p:nvPr/>
        </p:nvSpPr>
        <p:spPr>
          <a:xfrm>
            <a:off x="2617421" y="2086996"/>
            <a:ext cx="6096000" cy="1169551"/>
          </a:xfrm>
          <a:prstGeom prst="rect">
            <a:avLst/>
          </a:prstGeom>
          <a:noFill/>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Minimize Gaps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 Collaborations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Structural R&amp;I Policies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Institutional Reforms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Free circulation</a:t>
            </a:r>
            <a:endParaRPr kumimoji="0" lang="pt-PT"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nvGrpSpPr>
          <p:cNvPr id="2" name="Grupa 1"/>
          <p:cNvGrpSpPr/>
          <p:nvPr/>
        </p:nvGrpSpPr>
        <p:grpSpPr>
          <a:xfrm>
            <a:off x="1443310" y="1247450"/>
            <a:ext cx="9000000" cy="792000"/>
            <a:chOff x="1443310" y="1282350"/>
            <a:chExt cx="9000000" cy="792000"/>
          </a:xfrm>
        </p:grpSpPr>
        <p:grpSp>
          <p:nvGrpSpPr>
            <p:cNvPr id="14" name="Gruppieren 13">
              <a:extLst>
                <a:ext uri="{FF2B5EF4-FFF2-40B4-BE49-F238E27FC236}">
                  <a16:creationId xmlns:a16="http://schemas.microsoft.com/office/drawing/2014/main" id="{322CD5E8-74D6-4344-B33D-8BA8675AD793}"/>
                </a:ext>
              </a:extLst>
            </p:cNvPr>
            <p:cNvGrpSpPr/>
            <p:nvPr/>
          </p:nvGrpSpPr>
          <p:grpSpPr>
            <a:xfrm>
              <a:off x="1443310" y="1282350"/>
              <a:ext cx="9000000" cy="792000"/>
              <a:chOff x="130" y="1184254"/>
              <a:chExt cx="1560266" cy="1414459"/>
            </a:xfrm>
          </p:grpSpPr>
          <p:sp>
            <p:nvSpPr>
              <p:cNvPr id="15" name="Rechteck: abgerundete Ecken 14">
                <a:extLst>
                  <a:ext uri="{FF2B5EF4-FFF2-40B4-BE49-F238E27FC236}">
                    <a16:creationId xmlns:a16="http://schemas.microsoft.com/office/drawing/2014/main" id="{BFD538B2-3FD9-410B-8657-198DDAF49306}"/>
                  </a:ext>
                </a:extLst>
              </p:cNvPr>
              <p:cNvSpPr/>
              <p:nvPr/>
            </p:nvSpPr>
            <p:spPr>
              <a:xfrm>
                <a:off x="130" y="1184254"/>
                <a:ext cx="1560266" cy="1414459"/>
              </a:xfrm>
              <a:prstGeom prst="roundRect">
                <a:avLst/>
              </a:prstGeom>
              <a:solidFill>
                <a:srgbClr val="62438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pl-PL"/>
              </a:p>
            </p:txBody>
          </p:sp>
          <p:sp>
            <p:nvSpPr>
              <p:cNvPr id="16" name="Rechteck: abgerundete Ecken 4">
                <a:extLst>
                  <a:ext uri="{FF2B5EF4-FFF2-40B4-BE49-F238E27FC236}">
                    <a16:creationId xmlns:a16="http://schemas.microsoft.com/office/drawing/2014/main" id="{005EC597-F661-4DBE-9F1D-3C95CE21BA85}"/>
                  </a:ext>
                </a:extLst>
              </p:cNvPr>
              <p:cNvSpPr txBox="1"/>
              <p:nvPr/>
            </p:nvSpPr>
            <p:spPr>
              <a:xfrm>
                <a:off x="76296" y="1260421"/>
                <a:ext cx="1407934" cy="1157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pic>
          <p:nvPicPr>
            <p:cNvPr id="32" name="Picture 3">
              <a:extLst>
                <a:ext uri="{FF2B5EF4-FFF2-40B4-BE49-F238E27FC236}">
                  <a16:creationId xmlns:a16="http://schemas.microsoft.com/office/drawing/2014/main" id="{C4347390-D991-4C59-85BD-D3E0A6AE6FED}"/>
                </a:ext>
              </a:extLst>
            </p:cNvPr>
            <p:cNvPicPr>
              <a:picLocks noChangeAspect="1"/>
            </p:cNvPicPr>
            <p:nvPr/>
          </p:nvPicPr>
          <p:blipFill rotWithShape="1">
            <a:blip r:embed="rId2"/>
            <a:srcRect l="3627" t="14042" r="91445" b="75405"/>
            <a:stretch/>
          </p:blipFill>
          <p:spPr>
            <a:xfrm>
              <a:off x="1687100" y="1434021"/>
              <a:ext cx="328147" cy="487956"/>
            </a:xfrm>
            <a:prstGeom prst="rect">
              <a:avLst/>
            </a:prstGeom>
          </p:spPr>
        </p:pic>
        <p:sp>
          <p:nvSpPr>
            <p:cNvPr id="38" name="TextBox 9">
              <a:extLst>
                <a:ext uri="{FF2B5EF4-FFF2-40B4-BE49-F238E27FC236}">
                  <a16:creationId xmlns:a16="http://schemas.microsoft.com/office/drawing/2014/main" id="{56A80B38-C42A-4C0F-98B4-7479161C01D1}"/>
                </a:ext>
              </a:extLst>
            </p:cNvPr>
            <p:cNvSpPr txBox="1"/>
            <p:nvPr/>
          </p:nvSpPr>
          <p:spPr>
            <a:xfrm>
              <a:off x="2393578" y="1352150"/>
              <a:ext cx="7805941" cy="646331"/>
            </a:xfrm>
            <a:prstGeom prst="rect">
              <a:avLst/>
            </a:prstGeom>
            <a:noFill/>
          </p:spPr>
          <p:txBody>
            <a:bodyPr wrap="square" rtlCol="0">
              <a:spAutoFit/>
            </a:bodyPr>
            <a:lstStyle/>
            <a:p>
              <a:pPr lvl="0">
                <a:buClrTx/>
                <a:defRPr/>
              </a:pPr>
              <a:r>
                <a:rPr kumimoji="0" lang="pt-PT"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Reduce differences and reinforce the R&amp;I capacity of widening countries </a:t>
              </a:r>
              <a:r>
                <a:rPr lang="en-US" sz="1200" kern="1200" dirty="0">
                  <a:solidFill>
                    <a:srgbClr val="FFFFFF"/>
                  </a:solidFill>
                  <a:latin typeface="Roboto Light" panose="02000000000000000000" pitchFamily="2" charset="0"/>
                  <a:ea typeface="Roboto Light" panose="02000000000000000000" pitchFamily="2" charset="0"/>
                  <a:cs typeface="+mn-cs"/>
                </a:rPr>
                <a:t>through collaboration and networking. This involves implementing structural R&amp;I policies, institutional reforms, performance enhancements, and fostering the free circulation of knowledge, researchers, and innovators.</a:t>
              </a:r>
              <a:endParaRPr kumimoji="0" lang="pt-PT"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grpSp>
        <p:nvGrpSpPr>
          <p:cNvPr id="3" name="Grupa 2"/>
          <p:cNvGrpSpPr/>
          <p:nvPr/>
        </p:nvGrpSpPr>
        <p:grpSpPr>
          <a:xfrm>
            <a:off x="1443312" y="2094142"/>
            <a:ext cx="9000000" cy="792000"/>
            <a:chOff x="1443312" y="2163942"/>
            <a:chExt cx="9000000" cy="792000"/>
          </a:xfrm>
        </p:grpSpPr>
        <p:grpSp>
          <p:nvGrpSpPr>
            <p:cNvPr id="17" name="Gruppieren 16">
              <a:extLst>
                <a:ext uri="{FF2B5EF4-FFF2-40B4-BE49-F238E27FC236}">
                  <a16:creationId xmlns:a16="http://schemas.microsoft.com/office/drawing/2014/main" id="{CBB735EF-B261-4DAC-BE8C-7FFC29B36345}"/>
                </a:ext>
              </a:extLst>
            </p:cNvPr>
            <p:cNvGrpSpPr/>
            <p:nvPr/>
          </p:nvGrpSpPr>
          <p:grpSpPr>
            <a:xfrm>
              <a:off x="1443312" y="2163942"/>
              <a:ext cx="9000000" cy="792000"/>
              <a:chOff x="1820441" y="1184254"/>
              <a:chExt cx="1560266" cy="1579005"/>
            </a:xfrm>
          </p:grpSpPr>
          <p:sp>
            <p:nvSpPr>
              <p:cNvPr id="18" name="Rechteck: abgerundete Ecken 17">
                <a:extLst>
                  <a:ext uri="{FF2B5EF4-FFF2-40B4-BE49-F238E27FC236}">
                    <a16:creationId xmlns:a16="http://schemas.microsoft.com/office/drawing/2014/main" id="{ADE835FA-3DDA-4C14-9584-BF11557CAECB}"/>
                  </a:ext>
                </a:extLst>
              </p:cNvPr>
              <p:cNvSpPr/>
              <p:nvPr/>
            </p:nvSpPr>
            <p:spPr>
              <a:xfrm>
                <a:off x="1820441" y="1184254"/>
                <a:ext cx="1560266" cy="1579005"/>
              </a:xfrm>
              <a:prstGeom prst="roundRect">
                <a:avLst/>
              </a:prstGeom>
              <a:solidFill>
                <a:srgbClr val="5F629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pl-PL"/>
              </a:p>
            </p:txBody>
          </p:sp>
          <p:sp>
            <p:nvSpPr>
              <p:cNvPr id="19" name="Rechteck: abgerundete Ecken 4">
                <a:extLst>
                  <a:ext uri="{FF2B5EF4-FFF2-40B4-BE49-F238E27FC236}">
                    <a16:creationId xmlns:a16="http://schemas.microsoft.com/office/drawing/2014/main" id="{A0CC860D-F3B0-4CB5-80F4-C817B7FFB371}"/>
                  </a:ext>
                </a:extLst>
              </p:cNvPr>
              <p:cNvSpPr txBox="1"/>
              <p:nvPr/>
            </p:nvSpPr>
            <p:spPr>
              <a:xfrm>
                <a:off x="1896607"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 </a:t>
                </a:r>
                <a:endParaRPr lang="en-US" sz="6500" kern="1200" dirty="0"/>
              </a:p>
            </p:txBody>
          </p:sp>
        </p:grpSp>
        <p:pic>
          <p:nvPicPr>
            <p:cNvPr id="33" name="Picture 4">
              <a:extLst>
                <a:ext uri="{FF2B5EF4-FFF2-40B4-BE49-F238E27FC236}">
                  <a16:creationId xmlns:a16="http://schemas.microsoft.com/office/drawing/2014/main" id="{E2FE1104-C7E3-4B6A-9B60-D70DA184C7C4}"/>
                </a:ext>
              </a:extLst>
            </p:cNvPr>
            <p:cNvPicPr>
              <a:picLocks noChangeAspect="1"/>
            </p:cNvPicPr>
            <p:nvPr/>
          </p:nvPicPr>
          <p:blipFill rotWithShape="1">
            <a:blip r:embed="rId2"/>
            <a:srcRect l="3388" t="32872" r="89420" b="60585"/>
            <a:stretch/>
          </p:blipFill>
          <p:spPr>
            <a:xfrm>
              <a:off x="1709190" y="2474026"/>
              <a:ext cx="525108" cy="331722"/>
            </a:xfrm>
            <a:prstGeom prst="rect">
              <a:avLst/>
            </a:prstGeom>
          </p:spPr>
        </p:pic>
        <p:sp>
          <p:nvSpPr>
            <p:cNvPr id="39" name="TextBox 9">
              <a:extLst>
                <a:ext uri="{FF2B5EF4-FFF2-40B4-BE49-F238E27FC236}">
                  <a16:creationId xmlns:a16="http://schemas.microsoft.com/office/drawing/2014/main" id="{A9547B95-1D38-4AFF-AE8F-3A89C85CB73B}"/>
                </a:ext>
              </a:extLst>
            </p:cNvPr>
            <p:cNvSpPr txBox="1"/>
            <p:nvPr/>
          </p:nvSpPr>
          <p:spPr>
            <a:xfrm>
              <a:off x="2397731" y="2439717"/>
              <a:ext cx="6885277"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de-DE" sz="1200" b="0" i="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mn-cs"/>
                </a:rPr>
                <a:t>Strengthen</a:t>
              </a:r>
              <a:r>
                <a:rPr kumimoji="0" lang="de-DE"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 </a:t>
              </a:r>
              <a:r>
                <a:rPr kumimoji="0" lang="de-DE" sz="1200" b="0" i="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mn-cs"/>
                </a:rPr>
                <a:t>Unite</a:t>
              </a:r>
              <a:r>
                <a:rPr kumimoji="0" lang="de-DE"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 </a:t>
              </a:r>
              <a:r>
                <a:rPr kumimoji="0" lang="de-DE" sz="1200" b="0" i="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mn-cs"/>
                </a:rPr>
                <a:t>as</a:t>
              </a:r>
              <a:r>
                <a:rPr kumimoji="0" lang="de-DE"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 an </a:t>
              </a:r>
              <a:r>
                <a:rPr kumimoji="0" lang="de-DE" sz="1200" b="0" i="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mn-cs"/>
                </a:rPr>
                <a:t>alliance</a:t>
              </a:r>
              <a:endParaRPr kumimoji="0" lang="pt-PT"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grpSp>
        <p:nvGrpSpPr>
          <p:cNvPr id="5" name="Grupa 4"/>
          <p:cNvGrpSpPr/>
          <p:nvPr/>
        </p:nvGrpSpPr>
        <p:grpSpPr>
          <a:xfrm>
            <a:off x="1443311" y="2944029"/>
            <a:ext cx="9000000" cy="792000"/>
            <a:chOff x="1443311" y="3075508"/>
            <a:chExt cx="9000000" cy="792000"/>
          </a:xfrm>
        </p:grpSpPr>
        <p:grpSp>
          <p:nvGrpSpPr>
            <p:cNvPr id="20" name="Gruppieren 19">
              <a:extLst>
                <a:ext uri="{FF2B5EF4-FFF2-40B4-BE49-F238E27FC236}">
                  <a16:creationId xmlns:a16="http://schemas.microsoft.com/office/drawing/2014/main" id="{8776F576-EADB-4C4B-AFA0-6D189FF406E6}"/>
                </a:ext>
              </a:extLst>
            </p:cNvPr>
            <p:cNvGrpSpPr/>
            <p:nvPr/>
          </p:nvGrpSpPr>
          <p:grpSpPr>
            <a:xfrm>
              <a:off x="1443311" y="3075508"/>
              <a:ext cx="9000000" cy="792000"/>
              <a:chOff x="3640752" y="1184254"/>
              <a:chExt cx="1560266" cy="1579005"/>
            </a:xfrm>
          </p:grpSpPr>
          <p:sp>
            <p:nvSpPr>
              <p:cNvPr id="21" name="Rechteck: abgerundete Ecken 20">
                <a:extLst>
                  <a:ext uri="{FF2B5EF4-FFF2-40B4-BE49-F238E27FC236}">
                    <a16:creationId xmlns:a16="http://schemas.microsoft.com/office/drawing/2014/main" id="{5E72CFAF-1754-4760-BDF3-588A2BC4EDCD}"/>
                  </a:ext>
                </a:extLst>
              </p:cNvPr>
              <p:cNvSpPr/>
              <p:nvPr/>
            </p:nvSpPr>
            <p:spPr>
              <a:xfrm>
                <a:off x="3640752" y="1184254"/>
                <a:ext cx="1560266" cy="1579005"/>
              </a:xfrm>
              <a:prstGeom prst="roundRect">
                <a:avLst/>
              </a:prstGeom>
              <a:solidFill>
                <a:srgbClr val="587FA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pl-PL"/>
              </a:p>
            </p:txBody>
          </p:sp>
          <p:sp>
            <p:nvSpPr>
              <p:cNvPr id="22" name="Rechteck: abgerundete Ecken 4">
                <a:extLst>
                  <a:ext uri="{FF2B5EF4-FFF2-40B4-BE49-F238E27FC236}">
                    <a16:creationId xmlns:a16="http://schemas.microsoft.com/office/drawing/2014/main" id="{B4A9F616-4B20-4CEA-800A-03AD4F69259E}"/>
                  </a:ext>
                </a:extLst>
              </p:cNvPr>
              <p:cNvSpPr txBox="1"/>
              <p:nvPr/>
            </p:nvSpPr>
            <p:spPr>
              <a:xfrm>
                <a:off x="3716918"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 </a:t>
                </a:r>
                <a:endParaRPr lang="en-US" sz="6500" kern="1200" dirty="0"/>
              </a:p>
            </p:txBody>
          </p:sp>
        </p:grpSp>
        <p:pic>
          <p:nvPicPr>
            <p:cNvPr id="34" name="Picture 6">
              <a:extLst>
                <a:ext uri="{FF2B5EF4-FFF2-40B4-BE49-F238E27FC236}">
                  <a16:creationId xmlns:a16="http://schemas.microsoft.com/office/drawing/2014/main" id="{6304B911-EC68-4320-92E9-7795BE25C238}"/>
                </a:ext>
              </a:extLst>
            </p:cNvPr>
            <p:cNvPicPr>
              <a:picLocks noChangeAspect="1"/>
            </p:cNvPicPr>
            <p:nvPr/>
          </p:nvPicPr>
          <p:blipFill rotWithShape="1">
            <a:blip r:embed="rId2"/>
            <a:srcRect l="3045" t="45872" r="91041" b="45768"/>
            <a:stretch/>
          </p:blipFill>
          <p:spPr>
            <a:xfrm>
              <a:off x="1722000" y="3300554"/>
              <a:ext cx="337983" cy="331723"/>
            </a:xfrm>
            <a:prstGeom prst="rect">
              <a:avLst/>
            </a:prstGeom>
          </p:spPr>
        </p:pic>
        <p:sp>
          <p:nvSpPr>
            <p:cNvPr id="40" name="TextBox 9">
              <a:extLst>
                <a:ext uri="{FF2B5EF4-FFF2-40B4-BE49-F238E27FC236}">
                  <a16:creationId xmlns:a16="http://schemas.microsoft.com/office/drawing/2014/main" id="{1C1EA73A-4699-4F26-B288-33567F681023}"/>
                </a:ext>
              </a:extLst>
            </p:cNvPr>
            <p:cNvSpPr txBox="1"/>
            <p:nvPr/>
          </p:nvSpPr>
          <p:spPr>
            <a:xfrm>
              <a:off x="2393583" y="3238684"/>
              <a:ext cx="6885277"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Enhance the scientific, technological and innovation capacity of the Consortium of Higher Education Institutions (HEIs)</a:t>
              </a:r>
            </a:p>
          </p:txBody>
        </p:sp>
      </p:grpSp>
      <p:grpSp>
        <p:nvGrpSpPr>
          <p:cNvPr id="6" name="Grupa 5"/>
          <p:cNvGrpSpPr/>
          <p:nvPr/>
        </p:nvGrpSpPr>
        <p:grpSpPr>
          <a:xfrm>
            <a:off x="1443310" y="3807916"/>
            <a:ext cx="9000000" cy="792000"/>
            <a:chOff x="1443310" y="3975249"/>
            <a:chExt cx="9000000" cy="792000"/>
          </a:xfrm>
        </p:grpSpPr>
        <p:grpSp>
          <p:nvGrpSpPr>
            <p:cNvPr id="23" name="Gruppieren 22">
              <a:extLst>
                <a:ext uri="{FF2B5EF4-FFF2-40B4-BE49-F238E27FC236}">
                  <a16:creationId xmlns:a16="http://schemas.microsoft.com/office/drawing/2014/main" id="{76F42BFC-E0BB-47FB-A6A8-4476DBC2F1DB}"/>
                </a:ext>
              </a:extLst>
            </p:cNvPr>
            <p:cNvGrpSpPr/>
            <p:nvPr/>
          </p:nvGrpSpPr>
          <p:grpSpPr>
            <a:xfrm>
              <a:off x="1443310" y="3975249"/>
              <a:ext cx="9000000" cy="792000"/>
              <a:chOff x="5461063" y="1184254"/>
              <a:chExt cx="1560266" cy="1579005"/>
            </a:xfrm>
          </p:grpSpPr>
          <p:sp>
            <p:nvSpPr>
              <p:cNvPr id="24" name="Rechteck: abgerundete Ecken 23">
                <a:extLst>
                  <a:ext uri="{FF2B5EF4-FFF2-40B4-BE49-F238E27FC236}">
                    <a16:creationId xmlns:a16="http://schemas.microsoft.com/office/drawing/2014/main" id="{D5B6E77D-A051-44CA-933C-F09205B74568}"/>
                  </a:ext>
                </a:extLst>
              </p:cNvPr>
              <p:cNvSpPr/>
              <p:nvPr/>
            </p:nvSpPr>
            <p:spPr>
              <a:xfrm>
                <a:off x="5461063" y="1184254"/>
                <a:ext cx="1560266" cy="1579005"/>
              </a:xfrm>
              <a:prstGeom prst="roundRect">
                <a:avLst/>
              </a:prstGeom>
              <a:solidFill>
                <a:srgbClr val="4F99B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pl-PL"/>
              </a:p>
            </p:txBody>
          </p:sp>
          <p:sp>
            <p:nvSpPr>
              <p:cNvPr id="25" name="Rechteck: abgerundete Ecken 4">
                <a:extLst>
                  <a:ext uri="{FF2B5EF4-FFF2-40B4-BE49-F238E27FC236}">
                    <a16:creationId xmlns:a16="http://schemas.microsoft.com/office/drawing/2014/main" id="{C976D25B-244C-4C56-8C08-8671D8B8B022}"/>
                  </a:ext>
                </a:extLst>
              </p:cNvPr>
              <p:cNvSpPr txBox="1"/>
              <p:nvPr/>
            </p:nvSpPr>
            <p:spPr>
              <a:xfrm>
                <a:off x="5537229"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 </a:t>
                </a:r>
                <a:endParaRPr lang="en-US" sz="6500" kern="1200" dirty="0"/>
              </a:p>
            </p:txBody>
          </p:sp>
        </p:grpSp>
        <p:pic>
          <p:nvPicPr>
            <p:cNvPr id="35" name="Picture 7">
              <a:extLst>
                <a:ext uri="{FF2B5EF4-FFF2-40B4-BE49-F238E27FC236}">
                  <a16:creationId xmlns:a16="http://schemas.microsoft.com/office/drawing/2014/main" id="{D03E601C-380D-4860-8EB5-3719954842C2}"/>
                </a:ext>
              </a:extLst>
            </p:cNvPr>
            <p:cNvPicPr>
              <a:picLocks noChangeAspect="1"/>
            </p:cNvPicPr>
            <p:nvPr/>
          </p:nvPicPr>
          <p:blipFill rotWithShape="1">
            <a:blip r:embed="rId2"/>
            <a:srcRect l="3269" t="59067" r="90815" b="32573"/>
            <a:stretch/>
          </p:blipFill>
          <p:spPr>
            <a:xfrm>
              <a:off x="1694080" y="4196648"/>
              <a:ext cx="376299" cy="369332"/>
            </a:xfrm>
            <a:prstGeom prst="rect">
              <a:avLst/>
            </a:prstGeom>
          </p:spPr>
        </p:pic>
        <p:sp>
          <p:nvSpPr>
            <p:cNvPr id="41" name="TextBox 9">
              <a:extLst>
                <a:ext uri="{FF2B5EF4-FFF2-40B4-BE49-F238E27FC236}">
                  <a16:creationId xmlns:a16="http://schemas.microsoft.com/office/drawing/2014/main" id="{2930CD6B-502F-4FBA-A8E5-56C01F97E680}"/>
                </a:ext>
              </a:extLst>
            </p:cNvPr>
            <p:cNvSpPr txBox="1"/>
            <p:nvPr/>
          </p:nvSpPr>
          <p:spPr>
            <a:xfrm>
              <a:off x="2393582" y="4230908"/>
              <a:ext cx="6885277" cy="4385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Expand activities and raise the excellence profile of the widening countries Poland and Portugal</a:t>
              </a:r>
            </a:p>
            <a:p>
              <a:pPr marR="0" lvl="0" algn="l" defTabSz="914400" rtl="0" eaLnBrk="1" fontAlgn="auto" latinLnBrk="0" hangingPunct="1">
                <a:lnSpc>
                  <a:spcPct val="100000"/>
                </a:lnSpc>
                <a:spcBef>
                  <a:spcPts val="0"/>
                </a:spcBef>
                <a:spcAft>
                  <a:spcPts val="0"/>
                </a:spcAft>
                <a:buClrTx/>
                <a:buSzTx/>
                <a:tabLst/>
                <a:defRPr/>
              </a:pPr>
              <a:endParaRPr kumimoji="0" lang="pt-PT" sz="105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grpSp>
        <p:nvGrpSpPr>
          <p:cNvPr id="7" name="Grupa 6"/>
          <p:cNvGrpSpPr/>
          <p:nvPr/>
        </p:nvGrpSpPr>
        <p:grpSpPr>
          <a:xfrm>
            <a:off x="1443310" y="4714104"/>
            <a:ext cx="9000000" cy="792000"/>
            <a:chOff x="1443310" y="4878253"/>
            <a:chExt cx="9000000" cy="792000"/>
          </a:xfrm>
        </p:grpSpPr>
        <p:grpSp>
          <p:nvGrpSpPr>
            <p:cNvPr id="26" name="Gruppieren 25">
              <a:extLst>
                <a:ext uri="{FF2B5EF4-FFF2-40B4-BE49-F238E27FC236}">
                  <a16:creationId xmlns:a16="http://schemas.microsoft.com/office/drawing/2014/main" id="{BA531956-5ABA-4D5A-84DF-B690CA55F583}"/>
                </a:ext>
              </a:extLst>
            </p:cNvPr>
            <p:cNvGrpSpPr/>
            <p:nvPr/>
          </p:nvGrpSpPr>
          <p:grpSpPr>
            <a:xfrm>
              <a:off x="1443310" y="4878253"/>
              <a:ext cx="9000000" cy="792000"/>
              <a:chOff x="7281374" y="1184254"/>
              <a:chExt cx="1560266" cy="1579005"/>
            </a:xfrm>
          </p:grpSpPr>
          <p:sp>
            <p:nvSpPr>
              <p:cNvPr id="27" name="Rechteck: abgerundete Ecken 26">
                <a:extLst>
                  <a:ext uri="{FF2B5EF4-FFF2-40B4-BE49-F238E27FC236}">
                    <a16:creationId xmlns:a16="http://schemas.microsoft.com/office/drawing/2014/main" id="{EA8AD666-6FA3-4973-A1EC-B43485E21B83}"/>
                  </a:ext>
                </a:extLst>
              </p:cNvPr>
              <p:cNvSpPr/>
              <p:nvPr/>
            </p:nvSpPr>
            <p:spPr>
              <a:xfrm>
                <a:off x="7281374" y="1184254"/>
                <a:ext cx="1560266" cy="1579005"/>
              </a:xfrm>
              <a:prstGeom prst="roundRect">
                <a:avLst/>
              </a:prstGeom>
              <a:solidFill>
                <a:srgbClr val="529899"/>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pl-PL"/>
              </a:p>
            </p:txBody>
          </p:sp>
          <p:sp>
            <p:nvSpPr>
              <p:cNvPr id="28" name="Rechteck: abgerundete Ecken 4">
                <a:extLst>
                  <a:ext uri="{FF2B5EF4-FFF2-40B4-BE49-F238E27FC236}">
                    <a16:creationId xmlns:a16="http://schemas.microsoft.com/office/drawing/2014/main" id="{8D26DCB6-343A-403C-B5E4-0398EC11937C}"/>
                  </a:ext>
                </a:extLst>
              </p:cNvPr>
              <p:cNvSpPr txBox="1"/>
              <p:nvPr/>
            </p:nvSpPr>
            <p:spPr>
              <a:xfrm>
                <a:off x="7357540"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 </a:t>
                </a:r>
                <a:endParaRPr lang="en-US" sz="6500" kern="1200" dirty="0"/>
              </a:p>
            </p:txBody>
          </p:sp>
        </p:grpSp>
        <p:pic>
          <p:nvPicPr>
            <p:cNvPr id="36" name="Picture 8">
              <a:extLst>
                <a:ext uri="{FF2B5EF4-FFF2-40B4-BE49-F238E27FC236}">
                  <a16:creationId xmlns:a16="http://schemas.microsoft.com/office/drawing/2014/main" id="{29D07CDD-D5B5-4D23-ADB7-B3580B28AA90}"/>
                </a:ext>
              </a:extLst>
            </p:cNvPr>
            <p:cNvPicPr>
              <a:picLocks noChangeAspect="1"/>
            </p:cNvPicPr>
            <p:nvPr/>
          </p:nvPicPr>
          <p:blipFill rotWithShape="1">
            <a:blip r:embed="rId2"/>
            <a:srcRect l="3648" t="73071" r="90942" b="19532"/>
            <a:stretch/>
          </p:blipFill>
          <p:spPr>
            <a:xfrm>
              <a:off x="1702210" y="5099276"/>
              <a:ext cx="376299" cy="357189"/>
            </a:xfrm>
            <a:prstGeom prst="rect">
              <a:avLst/>
            </a:prstGeom>
          </p:spPr>
        </p:pic>
        <p:sp>
          <p:nvSpPr>
            <p:cNvPr id="42" name="TextBox 9">
              <a:extLst>
                <a:ext uri="{FF2B5EF4-FFF2-40B4-BE49-F238E27FC236}">
                  <a16:creationId xmlns:a16="http://schemas.microsoft.com/office/drawing/2014/main" id="{5C0DD9A4-A8FB-4418-99FB-146479A502BA}"/>
                </a:ext>
              </a:extLst>
            </p:cNvPr>
            <p:cNvSpPr txBox="1"/>
            <p:nvPr/>
          </p:nvSpPr>
          <p:spPr>
            <a:xfrm>
              <a:off x="2423110" y="5120363"/>
              <a:ext cx="6885277"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pt-PT"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Implement the European Research Area’s widening policies</a:t>
              </a:r>
            </a:p>
          </p:txBody>
        </p:sp>
      </p:grpSp>
      <p:grpSp>
        <p:nvGrpSpPr>
          <p:cNvPr id="8" name="Grupa 7"/>
          <p:cNvGrpSpPr/>
          <p:nvPr/>
        </p:nvGrpSpPr>
        <p:grpSpPr>
          <a:xfrm>
            <a:off x="1443310" y="5620463"/>
            <a:ext cx="9000000" cy="798894"/>
            <a:chOff x="1443310" y="5781257"/>
            <a:chExt cx="9000000" cy="798894"/>
          </a:xfrm>
        </p:grpSpPr>
        <p:grpSp>
          <p:nvGrpSpPr>
            <p:cNvPr id="29" name="Gruppieren 28">
              <a:extLst>
                <a:ext uri="{FF2B5EF4-FFF2-40B4-BE49-F238E27FC236}">
                  <a16:creationId xmlns:a16="http://schemas.microsoft.com/office/drawing/2014/main" id="{A6DC7590-D2DA-44EC-8CBF-67A458B4F96C}"/>
                </a:ext>
              </a:extLst>
            </p:cNvPr>
            <p:cNvGrpSpPr/>
            <p:nvPr/>
          </p:nvGrpSpPr>
          <p:grpSpPr>
            <a:xfrm>
              <a:off x="1443310" y="5781257"/>
              <a:ext cx="9000000" cy="792000"/>
              <a:chOff x="9101815" y="1154805"/>
              <a:chExt cx="1560266" cy="1579005"/>
            </a:xfrm>
          </p:grpSpPr>
          <p:sp>
            <p:nvSpPr>
              <p:cNvPr id="30" name="Rechteck: abgerundete Ecken 29">
                <a:extLst>
                  <a:ext uri="{FF2B5EF4-FFF2-40B4-BE49-F238E27FC236}">
                    <a16:creationId xmlns:a16="http://schemas.microsoft.com/office/drawing/2014/main" id="{D1B31E22-5DEC-468F-B54A-436FAF68602C}"/>
                  </a:ext>
                </a:extLst>
              </p:cNvPr>
              <p:cNvSpPr/>
              <p:nvPr/>
            </p:nvSpPr>
            <p:spPr>
              <a:xfrm>
                <a:off x="9101815" y="1154805"/>
                <a:ext cx="1560266" cy="1579005"/>
              </a:xfrm>
              <a:prstGeom prst="roundRect">
                <a:avLst/>
              </a:prstGeom>
              <a:solidFill>
                <a:srgbClr val="54967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pl-PL"/>
              </a:p>
            </p:txBody>
          </p:sp>
          <p:sp>
            <p:nvSpPr>
              <p:cNvPr id="31" name="Rechteck: abgerundete Ecken 4">
                <a:extLst>
                  <a:ext uri="{FF2B5EF4-FFF2-40B4-BE49-F238E27FC236}">
                    <a16:creationId xmlns:a16="http://schemas.microsoft.com/office/drawing/2014/main" id="{A665028A-19B5-4A8C-B6A6-6B2406ED8A8F}"/>
                  </a:ext>
                </a:extLst>
              </p:cNvPr>
              <p:cNvSpPr txBox="1"/>
              <p:nvPr/>
            </p:nvSpPr>
            <p:spPr>
              <a:xfrm>
                <a:off x="9177981" y="1230971"/>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 </a:t>
                </a:r>
                <a:endParaRPr lang="en-US" sz="6500" kern="1200" dirty="0"/>
              </a:p>
            </p:txBody>
          </p:sp>
        </p:grpSp>
        <p:pic>
          <p:nvPicPr>
            <p:cNvPr id="37" name="Picture 5">
              <a:extLst>
                <a:ext uri="{FF2B5EF4-FFF2-40B4-BE49-F238E27FC236}">
                  <a16:creationId xmlns:a16="http://schemas.microsoft.com/office/drawing/2014/main" id="{C6BEB2AC-B242-4F58-97FD-15F397DEBDC8}"/>
                </a:ext>
              </a:extLst>
            </p:cNvPr>
            <p:cNvPicPr>
              <a:picLocks noChangeAspect="1"/>
            </p:cNvPicPr>
            <p:nvPr/>
          </p:nvPicPr>
          <p:blipFill rotWithShape="1">
            <a:blip r:embed="rId2"/>
            <a:srcRect l="2612" t="87617" r="90050" b="3392"/>
            <a:stretch/>
          </p:blipFill>
          <p:spPr>
            <a:xfrm>
              <a:off x="1687100" y="5966518"/>
              <a:ext cx="419854" cy="357189"/>
            </a:xfrm>
            <a:prstGeom prst="rect">
              <a:avLst/>
            </a:prstGeom>
          </p:spPr>
        </p:pic>
        <p:sp>
          <p:nvSpPr>
            <p:cNvPr id="43" name="TextBox 9">
              <a:extLst>
                <a:ext uri="{FF2B5EF4-FFF2-40B4-BE49-F238E27FC236}">
                  <a16:creationId xmlns:a16="http://schemas.microsoft.com/office/drawing/2014/main" id="{9E832613-85D6-4572-A1E6-F9E4E2B95596}"/>
                </a:ext>
              </a:extLst>
            </p:cNvPr>
            <p:cNvSpPr txBox="1"/>
            <p:nvPr/>
          </p:nvSpPr>
          <p:spPr>
            <a:xfrm>
              <a:off x="2393581" y="5933820"/>
              <a:ext cx="7741601" cy="646331"/>
            </a:xfrm>
            <a:prstGeom prst="rect">
              <a:avLst/>
            </a:prstGeom>
            <a:noFill/>
          </p:spPr>
          <p:txBody>
            <a:bodyPr wrap="square" rtlCol="0">
              <a:spAutoFit/>
            </a:bodyPr>
            <a:lstStyle/>
            <a:p>
              <a:pPr lvl="0">
                <a:buClrTx/>
                <a:defRPr/>
              </a:pPr>
              <a:r>
                <a:rPr lang="en-US" sz="1200" kern="1200" dirty="0">
                  <a:solidFill>
                    <a:srgbClr val="FFFFFF"/>
                  </a:solidFill>
                  <a:latin typeface="Roboto Light" panose="02000000000000000000" pitchFamily="2" charset="0"/>
                  <a:ea typeface="Roboto Light" panose="02000000000000000000" pitchFamily="2" charset="0"/>
                  <a:cs typeface="+mn-cs"/>
                </a:rPr>
                <a:t>Promote the implementation of gender equality plans in areas such as recruitment, research career assessment, work-life balance, leadership, research and education practices, and in addressing gender-related harassment and assault.</a:t>
              </a:r>
              <a:endParaRPr kumimoji="0" lang="pt-PT" sz="1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sp>
        <p:nvSpPr>
          <p:cNvPr id="44" name="Tytuł 1"/>
          <p:cNvSpPr>
            <a:spLocks noGrp="1"/>
          </p:cNvSpPr>
          <p:nvPr>
            <p:ph type="title"/>
          </p:nvPr>
        </p:nvSpPr>
        <p:spPr>
          <a:xfrm>
            <a:off x="568418" y="393593"/>
            <a:ext cx="11469600" cy="830053"/>
          </a:xfrm>
        </p:spPr>
        <p:txBody>
          <a:bodyPr/>
          <a:lstStyle/>
          <a:p>
            <a:r>
              <a:rPr lang="de-AT" dirty="0">
                <a:latin typeface="Roboto" panose="02000000000000000000" pitchFamily="2" charset="0"/>
                <a:ea typeface="Roboto" panose="02000000000000000000" pitchFamily="2" charset="0"/>
              </a:rPr>
              <a:t>Goals </a:t>
            </a:r>
            <a:r>
              <a:rPr lang="de-AT" dirty="0" err="1">
                <a:latin typeface="Roboto" panose="02000000000000000000" pitchFamily="2" charset="0"/>
                <a:ea typeface="Roboto" panose="02000000000000000000" pitchFamily="2" charset="0"/>
              </a:rPr>
              <a:t>of</a:t>
            </a:r>
            <a:r>
              <a:rPr lang="de-AT" dirty="0">
                <a:latin typeface="Roboto" panose="02000000000000000000" pitchFamily="2" charset="0"/>
                <a:ea typeface="Roboto" panose="02000000000000000000" pitchFamily="2" charset="0"/>
              </a:rPr>
              <a:t> </a:t>
            </a:r>
            <a:r>
              <a:rPr lang="de-AT" b="1" dirty="0" err="1">
                <a:latin typeface="Roboto" panose="02000000000000000000" pitchFamily="2" charset="0"/>
                <a:ea typeface="Roboto" panose="02000000000000000000" pitchFamily="2" charset="0"/>
              </a:rPr>
              <a:t>Unite</a:t>
            </a:r>
            <a:r>
              <a:rPr lang="de-AT" b="1" dirty="0">
                <a:latin typeface="Roboto" panose="02000000000000000000" pitchFamily="2" charset="0"/>
                <a:ea typeface="Roboto" panose="02000000000000000000" pitchFamily="2" charset="0"/>
              </a:rPr>
              <a:t>!</a:t>
            </a:r>
            <a:r>
              <a:rPr lang="pl-PL" b="1" dirty="0">
                <a:latin typeface="Roboto" panose="02000000000000000000" pitchFamily="2" charset="0"/>
                <a:ea typeface="Roboto" panose="02000000000000000000" pitchFamily="2" charset="0"/>
              </a:rPr>
              <a:t> </a:t>
            </a:r>
            <a:r>
              <a:rPr lang="de-AT" b="1" dirty="0" err="1">
                <a:latin typeface="Roboto" panose="02000000000000000000" pitchFamily="2" charset="0"/>
                <a:ea typeface="Roboto" panose="02000000000000000000" pitchFamily="2" charset="0"/>
              </a:rPr>
              <a:t>Widening</a:t>
            </a:r>
            <a:endParaRPr lang="de-AT"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0250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F18B3194-1A04-4564-AC94-A1877BE1F3C4}"/>
              </a:ext>
            </a:extLst>
          </p:cNvPr>
          <p:cNvSpPr txBox="1"/>
          <p:nvPr/>
        </p:nvSpPr>
        <p:spPr>
          <a:xfrm>
            <a:off x="2617421" y="2086996"/>
            <a:ext cx="6096000" cy="1169551"/>
          </a:xfrm>
          <a:prstGeom prst="rect">
            <a:avLst/>
          </a:prstGeom>
          <a:noFill/>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Minimize Gaps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 Collaborations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Structural R&amp;I Policies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Institutional Reforms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Free circulation</a:t>
            </a:r>
            <a:endParaRPr kumimoji="0" lang="pt-PT" sz="1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
        <p:nvSpPr>
          <p:cNvPr id="44" name="Tytuł 1"/>
          <p:cNvSpPr>
            <a:spLocks noGrp="1"/>
          </p:cNvSpPr>
          <p:nvPr>
            <p:ph type="title"/>
          </p:nvPr>
        </p:nvSpPr>
        <p:spPr>
          <a:xfrm>
            <a:off x="568418" y="393593"/>
            <a:ext cx="11469600" cy="830053"/>
          </a:xfrm>
        </p:spPr>
        <p:txBody>
          <a:bodyPr/>
          <a:lstStyle/>
          <a:p>
            <a:pPr lvl="0">
              <a:lnSpc>
                <a:spcPct val="90000"/>
              </a:lnSpc>
              <a:buClr>
                <a:srgbClr val="000000"/>
              </a:buClr>
              <a:buSzPts val="2000"/>
              <a:defRPr/>
            </a:pPr>
            <a:r>
              <a:rPr lang="de-AT" b="1" dirty="0" err="1">
                <a:latin typeface="Roboto" panose="02000000000000000000" pitchFamily="2" charset="0"/>
                <a:ea typeface="Roboto" panose="02000000000000000000" pitchFamily="2" charset="0"/>
              </a:rPr>
              <a:t>Unite</a:t>
            </a:r>
            <a:r>
              <a:rPr lang="de-AT" b="1" dirty="0">
                <a:latin typeface="Roboto" panose="02000000000000000000" pitchFamily="2" charset="0"/>
                <a:ea typeface="Roboto" panose="02000000000000000000" pitchFamily="2" charset="0"/>
              </a:rPr>
              <a:t>!</a:t>
            </a:r>
            <a:r>
              <a:rPr lang="pl-PL" b="1" dirty="0">
                <a:latin typeface="Roboto" panose="02000000000000000000" pitchFamily="2" charset="0"/>
                <a:ea typeface="Roboto" panose="02000000000000000000" pitchFamily="2" charset="0"/>
              </a:rPr>
              <a:t> </a:t>
            </a:r>
            <a:r>
              <a:rPr lang="de-AT" b="1" dirty="0" err="1">
                <a:latin typeface="Roboto" panose="02000000000000000000" pitchFamily="2" charset="0"/>
                <a:ea typeface="Roboto" panose="02000000000000000000" pitchFamily="2" charset="0"/>
              </a:rPr>
              <a:t>Widening</a:t>
            </a:r>
            <a:r>
              <a:rPr lang="pl-PL" dirty="0">
                <a:latin typeface="Roboto" panose="02000000000000000000" pitchFamily="2" charset="0"/>
                <a:ea typeface="Roboto" panose="02000000000000000000" pitchFamily="2" charset="0"/>
                <a:sym typeface="Roboto Black"/>
              </a:rPr>
              <a:t> </a:t>
            </a:r>
            <a:r>
              <a:rPr lang="pl-PL" dirty="0" err="1">
                <a:latin typeface="Roboto" panose="02000000000000000000" pitchFamily="2" charset="0"/>
                <a:ea typeface="Roboto" panose="02000000000000000000" pitchFamily="2" charset="0"/>
                <a:sym typeface="Roboto Black"/>
              </a:rPr>
              <a:t>project</a:t>
            </a:r>
            <a:endParaRPr lang="pl-PL" dirty="0">
              <a:latin typeface="Roboto" panose="02000000000000000000" pitchFamily="2" charset="0"/>
              <a:ea typeface="Roboto" panose="02000000000000000000" pitchFamily="2" charset="0"/>
              <a:sym typeface="Roboto"/>
            </a:endParaRPr>
          </a:p>
        </p:txBody>
      </p:sp>
      <p:grpSp>
        <p:nvGrpSpPr>
          <p:cNvPr id="4" name="Grupa 3"/>
          <p:cNvGrpSpPr/>
          <p:nvPr/>
        </p:nvGrpSpPr>
        <p:grpSpPr>
          <a:xfrm>
            <a:off x="4001677" y="2086996"/>
            <a:ext cx="1241311" cy="3941822"/>
            <a:chOff x="548092" y="1282866"/>
            <a:chExt cx="1241311" cy="3941822"/>
          </a:xfrm>
        </p:grpSpPr>
        <p:sp>
          <p:nvSpPr>
            <p:cNvPr id="46" name="Prostokąt zaokrąglony 45"/>
            <p:cNvSpPr/>
            <p:nvPr/>
          </p:nvSpPr>
          <p:spPr>
            <a:xfrm>
              <a:off x="568418" y="1282866"/>
              <a:ext cx="1220985" cy="1220985"/>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spcBef>
                  <a:spcPct val="0"/>
                </a:spcBef>
                <a:spcAft>
                  <a:spcPct val="35000"/>
                </a:spcAft>
                <a:defRPr/>
              </a:pPr>
              <a:r>
                <a:rPr lang="pl-PL" sz="1100" kern="1200" dirty="0" err="1">
                  <a:solidFill>
                    <a:schemeClr val="bg1"/>
                  </a:solidFill>
                  <a:latin typeface="Roboto" panose="020B0604020202020204" charset="0"/>
                  <a:ea typeface="Roboto" panose="020B0604020202020204" charset="0"/>
                </a:rPr>
                <a:t>Outreach</a:t>
              </a:r>
              <a:endParaRPr lang="pl-PL" sz="1100" kern="1200" dirty="0">
                <a:solidFill>
                  <a:schemeClr val="bg1"/>
                </a:solidFill>
                <a:latin typeface="Roboto" panose="020B0604020202020204" charset="0"/>
                <a:ea typeface="Roboto" panose="020B0604020202020204" charset="0"/>
              </a:endParaRPr>
            </a:p>
          </p:txBody>
        </p:sp>
        <p:sp>
          <p:nvSpPr>
            <p:cNvPr id="47" name="Prostokąt zaokrąglony 46"/>
            <p:cNvSpPr/>
            <p:nvPr/>
          </p:nvSpPr>
          <p:spPr>
            <a:xfrm>
              <a:off x="568418" y="2635567"/>
              <a:ext cx="1220985" cy="1220985"/>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7850">
                <a:spcBef>
                  <a:spcPct val="0"/>
                </a:spcBef>
                <a:spcAft>
                  <a:spcPct val="35000"/>
                </a:spcAft>
                <a:defRPr/>
              </a:pPr>
              <a:r>
                <a:rPr lang="pl-PL" sz="1100" kern="1200" dirty="0" err="1">
                  <a:solidFill>
                    <a:schemeClr val="bg1"/>
                  </a:solidFill>
                  <a:latin typeface="Roboto" panose="020B0604020202020204" charset="0"/>
                  <a:ea typeface="Roboto" panose="020B0604020202020204" charset="0"/>
                </a:rPr>
                <a:t>Workshops</a:t>
              </a:r>
              <a:r>
                <a:rPr lang="pl-PL" sz="1100" kern="1200" dirty="0">
                  <a:solidFill>
                    <a:schemeClr val="bg1"/>
                  </a:solidFill>
                  <a:latin typeface="Roboto" panose="020B0604020202020204" charset="0"/>
                  <a:ea typeface="Roboto" panose="020B0604020202020204" charset="0"/>
                </a:rPr>
                <a:t>, </a:t>
              </a:r>
              <a:r>
                <a:rPr lang="pl-PL" sz="1100" kern="1200" dirty="0" err="1">
                  <a:solidFill>
                    <a:schemeClr val="bg1"/>
                  </a:solidFill>
                  <a:latin typeface="Roboto" panose="020B0604020202020204" charset="0"/>
                  <a:ea typeface="Roboto" panose="020B0604020202020204" charset="0"/>
                </a:rPr>
                <a:t>TEDTalks</a:t>
              </a:r>
              <a:r>
                <a:rPr lang="pl-PL" sz="1100" kern="1200" dirty="0">
                  <a:solidFill>
                    <a:schemeClr val="bg1"/>
                  </a:solidFill>
                  <a:latin typeface="Roboto" panose="020B0604020202020204" charset="0"/>
                  <a:ea typeface="Roboto" panose="020B0604020202020204" charset="0"/>
                </a:rPr>
                <a:t>, </a:t>
              </a:r>
              <a:r>
                <a:rPr lang="pl-PL" sz="1100" kern="1200" dirty="0" err="1">
                  <a:solidFill>
                    <a:schemeClr val="bg1"/>
                  </a:solidFill>
                  <a:latin typeface="Roboto" panose="020B0604020202020204" charset="0"/>
                  <a:ea typeface="Roboto" panose="020B0604020202020204" charset="0"/>
                </a:rPr>
                <a:t>hackathons</a:t>
              </a:r>
              <a:endParaRPr lang="pl-PL" sz="1100" kern="1200" dirty="0">
                <a:solidFill>
                  <a:schemeClr val="bg1"/>
                </a:solidFill>
                <a:latin typeface="Roboto" panose="020B0604020202020204" charset="0"/>
                <a:ea typeface="Roboto" panose="020B0604020202020204" charset="0"/>
              </a:endParaRPr>
            </a:p>
          </p:txBody>
        </p:sp>
        <p:sp>
          <p:nvSpPr>
            <p:cNvPr id="48" name="Prostokąt zaokrąglony 47"/>
            <p:cNvSpPr/>
            <p:nvPr/>
          </p:nvSpPr>
          <p:spPr>
            <a:xfrm>
              <a:off x="548092" y="4003703"/>
              <a:ext cx="1220985" cy="1220985"/>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spcBef>
                  <a:spcPct val="0"/>
                </a:spcBef>
                <a:spcAft>
                  <a:spcPct val="35000"/>
                </a:spcAft>
                <a:defRPr/>
              </a:pPr>
              <a:r>
                <a:rPr lang="pl-PL" sz="1100" kern="1200" dirty="0">
                  <a:solidFill>
                    <a:schemeClr val="bg1"/>
                  </a:solidFill>
                  <a:latin typeface="Roboto" panose="020B0604020202020204" charset="0"/>
                  <a:ea typeface="Roboto" panose="020B0604020202020204" charset="0"/>
                </a:rPr>
                <a:t>Policy </a:t>
              </a:r>
              <a:r>
                <a:rPr lang="pl-PL" sz="1100" kern="1200" dirty="0" err="1">
                  <a:solidFill>
                    <a:schemeClr val="bg1"/>
                  </a:solidFill>
                  <a:latin typeface="Roboto" panose="020B0604020202020204" charset="0"/>
                  <a:ea typeface="Roboto" panose="020B0604020202020204" charset="0"/>
                </a:rPr>
                <a:t>recommendations</a:t>
              </a:r>
              <a:endParaRPr lang="pl-PL" sz="1100" kern="1200" dirty="0">
                <a:solidFill>
                  <a:schemeClr val="bg1"/>
                </a:solidFill>
                <a:latin typeface="Roboto" panose="020B0604020202020204" charset="0"/>
                <a:ea typeface="Roboto" panose="020B0604020202020204" charset="0"/>
              </a:endParaRPr>
            </a:p>
          </p:txBody>
        </p:sp>
      </p:grpSp>
      <p:grpSp>
        <p:nvGrpSpPr>
          <p:cNvPr id="9" name="Grupa 8"/>
          <p:cNvGrpSpPr/>
          <p:nvPr/>
        </p:nvGrpSpPr>
        <p:grpSpPr>
          <a:xfrm>
            <a:off x="5669098" y="2086995"/>
            <a:ext cx="3798070" cy="3976149"/>
            <a:chOff x="2318127" y="1282865"/>
            <a:chExt cx="3798070" cy="3976149"/>
          </a:xfrm>
        </p:grpSpPr>
        <p:sp>
          <p:nvSpPr>
            <p:cNvPr id="49" name="Prostokąt zaokrąglony 48"/>
            <p:cNvSpPr/>
            <p:nvPr/>
          </p:nvSpPr>
          <p:spPr>
            <a:xfrm>
              <a:off x="2318127" y="1282865"/>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err="1">
                  <a:latin typeface="Roboto" panose="020B0604020202020204" charset="0"/>
                  <a:ea typeface="Roboto" panose="020B0604020202020204" charset="0"/>
                </a:rPr>
                <a:t>Research</a:t>
              </a:r>
              <a:r>
                <a:rPr lang="pl-PL" sz="1100" dirty="0">
                  <a:latin typeface="Roboto" panose="020B0604020202020204" charset="0"/>
                  <a:ea typeface="Roboto" panose="020B0604020202020204" charset="0"/>
                </a:rPr>
                <a:t> &amp; </a:t>
              </a:r>
              <a:r>
                <a:rPr lang="pl-PL" sz="1100" dirty="0" err="1">
                  <a:latin typeface="Roboto" panose="020B0604020202020204" charset="0"/>
                  <a:ea typeface="Roboto" panose="020B0604020202020204" charset="0"/>
                </a:rPr>
                <a:t>Innovation</a:t>
              </a:r>
              <a:endParaRPr lang="pl-PL" sz="1100" dirty="0">
                <a:latin typeface="Roboto" panose="020B0604020202020204" charset="0"/>
                <a:ea typeface="Roboto" panose="020B0604020202020204" charset="0"/>
              </a:endParaRPr>
            </a:p>
          </p:txBody>
        </p:sp>
        <p:sp>
          <p:nvSpPr>
            <p:cNvPr id="50" name="Prostokąt zaokrąglony 49"/>
            <p:cNvSpPr/>
            <p:nvPr/>
          </p:nvSpPr>
          <p:spPr>
            <a:xfrm>
              <a:off x="3587311" y="1298171"/>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a:latin typeface="Roboto" panose="020B0604020202020204" charset="0"/>
                  <a:ea typeface="Roboto" panose="020B0604020202020204" charset="0"/>
                </a:rPr>
                <a:t>S&amp;I </a:t>
              </a:r>
              <a:r>
                <a:rPr lang="pl-PL" sz="1100" dirty="0" err="1">
                  <a:latin typeface="Roboto" panose="020B0604020202020204" charset="0"/>
                  <a:ea typeface="Roboto" panose="020B0604020202020204" charset="0"/>
                </a:rPr>
                <a:t>Skills</a:t>
              </a:r>
              <a:r>
                <a:rPr lang="pl-PL" sz="1100" dirty="0">
                  <a:latin typeface="Roboto" panose="020B0604020202020204" charset="0"/>
                  <a:ea typeface="Roboto" panose="020B0604020202020204" charset="0"/>
                </a:rPr>
                <a:t> </a:t>
              </a:r>
              <a:r>
                <a:rPr lang="pl-PL" sz="1100" dirty="0" err="1">
                  <a:latin typeface="Roboto" panose="020B0604020202020204" charset="0"/>
                  <a:ea typeface="Roboto" panose="020B0604020202020204" charset="0"/>
                </a:rPr>
                <a:t>Academy</a:t>
              </a:r>
              <a:endParaRPr lang="pl-PL" sz="1100" dirty="0">
                <a:latin typeface="Roboto" panose="020B0604020202020204" charset="0"/>
                <a:ea typeface="Roboto" panose="020B0604020202020204" charset="0"/>
              </a:endParaRPr>
            </a:p>
          </p:txBody>
        </p:sp>
        <p:sp>
          <p:nvSpPr>
            <p:cNvPr id="51" name="Prostokąt zaokrąglony 50"/>
            <p:cNvSpPr/>
            <p:nvPr/>
          </p:nvSpPr>
          <p:spPr>
            <a:xfrm>
              <a:off x="2318127" y="2635567"/>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err="1">
                  <a:latin typeface="Roboto" panose="020B0604020202020204" charset="0"/>
                  <a:ea typeface="Roboto" panose="020B0604020202020204" charset="0"/>
                </a:rPr>
                <a:t>Sharing</a:t>
              </a:r>
              <a:r>
                <a:rPr lang="pl-PL" sz="1100" dirty="0">
                  <a:latin typeface="Roboto" panose="020B0604020202020204" charset="0"/>
                  <a:ea typeface="Roboto" panose="020B0604020202020204" charset="0"/>
                </a:rPr>
                <a:t> </a:t>
              </a:r>
              <a:r>
                <a:rPr lang="pl-PL" sz="1100" dirty="0" err="1">
                  <a:latin typeface="Roboto" panose="020B0604020202020204" charset="0"/>
                  <a:ea typeface="Roboto" panose="020B0604020202020204" charset="0"/>
                </a:rPr>
                <a:t>infrastructure</a:t>
              </a:r>
              <a:endParaRPr lang="pl-PL" sz="1100" dirty="0">
                <a:latin typeface="Roboto" panose="020B0604020202020204" charset="0"/>
                <a:ea typeface="Roboto" panose="020B0604020202020204" charset="0"/>
              </a:endParaRPr>
            </a:p>
          </p:txBody>
        </p:sp>
        <p:sp>
          <p:nvSpPr>
            <p:cNvPr id="52" name="Prostokąt zaokrąglony 51"/>
            <p:cNvSpPr/>
            <p:nvPr/>
          </p:nvSpPr>
          <p:spPr>
            <a:xfrm>
              <a:off x="3587311" y="2658349"/>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err="1">
                  <a:latin typeface="Roboto" panose="020B0604020202020204" charset="0"/>
                  <a:ea typeface="Roboto" panose="020B0604020202020204" charset="0"/>
                </a:rPr>
                <a:t>Academia</a:t>
              </a:r>
              <a:r>
                <a:rPr lang="pl-PL" sz="1100" dirty="0">
                  <a:latin typeface="Roboto" panose="020B0604020202020204" charset="0"/>
                  <a:ea typeface="Roboto" panose="020B0604020202020204" charset="0"/>
                </a:rPr>
                <a:t> + business</a:t>
              </a:r>
            </a:p>
          </p:txBody>
        </p:sp>
        <p:sp>
          <p:nvSpPr>
            <p:cNvPr id="53" name="Prostokąt zaokrąglony 52"/>
            <p:cNvSpPr/>
            <p:nvPr/>
          </p:nvSpPr>
          <p:spPr>
            <a:xfrm>
              <a:off x="2318127" y="4024076"/>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a:latin typeface="Roboto" panose="020B0604020202020204" charset="0"/>
                  <a:ea typeface="Roboto" panose="020B0604020202020204" charset="0"/>
                </a:rPr>
                <a:t>Green </a:t>
              </a:r>
              <a:r>
                <a:rPr lang="pl-PL" sz="1100" dirty="0" err="1">
                  <a:latin typeface="Roboto" panose="020B0604020202020204" charset="0"/>
                  <a:ea typeface="Roboto" panose="020B0604020202020204" charset="0"/>
                </a:rPr>
                <a:t>transition</a:t>
              </a:r>
              <a:endParaRPr lang="pl-PL" sz="1100" dirty="0">
                <a:latin typeface="Roboto" panose="020B0604020202020204" charset="0"/>
                <a:ea typeface="Roboto" panose="020B0604020202020204" charset="0"/>
              </a:endParaRPr>
            </a:p>
          </p:txBody>
        </p:sp>
        <p:sp>
          <p:nvSpPr>
            <p:cNvPr id="54" name="Prostokąt zaokrąglony 53"/>
            <p:cNvSpPr/>
            <p:nvPr/>
          </p:nvSpPr>
          <p:spPr>
            <a:xfrm>
              <a:off x="3626028" y="4038029"/>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err="1">
                  <a:latin typeface="Roboto" panose="020B0604020202020204" charset="0"/>
                  <a:ea typeface="Roboto" panose="020B0604020202020204" charset="0"/>
                </a:rPr>
                <a:t>Centres</a:t>
              </a:r>
              <a:r>
                <a:rPr lang="pl-PL" sz="1100" dirty="0">
                  <a:latin typeface="Roboto" panose="020B0604020202020204" charset="0"/>
                  <a:ea typeface="Roboto" panose="020B0604020202020204" charset="0"/>
                </a:rPr>
                <a:t> of Excellence</a:t>
              </a:r>
            </a:p>
          </p:txBody>
        </p:sp>
        <p:sp>
          <p:nvSpPr>
            <p:cNvPr id="55" name="Prostokąt zaokrąglony 54"/>
            <p:cNvSpPr/>
            <p:nvPr/>
          </p:nvSpPr>
          <p:spPr>
            <a:xfrm>
              <a:off x="4856495" y="1298171"/>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pPr>
              <a:r>
                <a:rPr lang="pl-PL" sz="1100" kern="1200" dirty="0" err="1">
                  <a:latin typeface="Roboto" panose="020B0604020202020204" charset="0"/>
                  <a:ea typeface="Roboto" panose="020B0604020202020204" charset="0"/>
                </a:rPr>
                <a:t>PhD</a:t>
              </a:r>
              <a:r>
                <a:rPr lang="pl-PL" sz="1100" kern="1200" dirty="0">
                  <a:latin typeface="Roboto" panose="020B0604020202020204" charset="0"/>
                  <a:ea typeface="Roboto" panose="020B0604020202020204" charset="0"/>
                </a:rPr>
                <a:t> in </a:t>
              </a:r>
              <a:r>
                <a:rPr lang="pl-PL" sz="1100" kern="1200" dirty="0" err="1">
                  <a:latin typeface="Roboto" panose="020B0604020202020204" charset="0"/>
                  <a:ea typeface="Roboto" panose="020B0604020202020204" charset="0"/>
                </a:rPr>
                <a:t>industry</a:t>
              </a:r>
              <a:endParaRPr lang="pl-PL" sz="1100" kern="1200" dirty="0">
                <a:latin typeface="Roboto" panose="020B0604020202020204" charset="0"/>
                <a:ea typeface="Roboto" panose="020B0604020202020204" charset="0"/>
              </a:endParaRPr>
            </a:p>
          </p:txBody>
        </p:sp>
        <p:sp>
          <p:nvSpPr>
            <p:cNvPr id="56" name="Prostokąt zaokrąglony 55"/>
            <p:cNvSpPr/>
            <p:nvPr/>
          </p:nvSpPr>
          <p:spPr>
            <a:xfrm>
              <a:off x="4856495" y="2658349"/>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err="1">
                  <a:latin typeface="Roboto" panose="020B0604020202020204" charset="0"/>
                  <a:ea typeface="Roboto" panose="020B0604020202020204" charset="0"/>
                </a:rPr>
                <a:t>Living</a:t>
              </a:r>
              <a:r>
                <a:rPr lang="pl-PL" sz="1100" dirty="0">
                  <a:latin typeface="Roboto" panose="020B0604020202020204" charset="0"/>
                  <a:ea typeface="Roboto" panose="020B0604020202020204" charset="0"/>
                </a:rPr>
                <a:t> </a:t>
              </a:r>
              <a:r>
                <a:rPr lang="pl-PL" sz="1100" dirty="0" err="1">
                  <a:latin typeface="Roboto" panose="020B0604020202020204" charset="0"/>
                  <a:ea typeface="Roboto" panose="020B0604020202020204" charset="0"/>
                </a:rPr>
                <a:t>labs</a:t>
              </a:r>
              <a:endParaRPr lang="pl-PL" sz="1100" dirty="0">
                <a:latin typeface="Roboto" panose="020B0604020202020204" charset="0"/>
                <a:ea typeface="Roboto" panose="020B0604020202020204" charset="0"/>
              </a:endParaRPr>
            </a:p>
          </p:txBody>
        </p:sp>
        <p:sp>
          <p:nvSpPr>
            <p:cNvPr id="57" name="Prostokąt zaokrąglony 56"/>
            <p:cNvSpPr/>
            <p:nvPr/>
          </p:nvSpPr>
          <p:spPr>
            <a:xfrm>
              <a:off x="4895212" y="4038029"/>
              <a:ext cx="1220985" cy="1220985"/>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dirty="0">
                  <a:latin typeface="Roboto" panose="020B0604020202020204" charset="0"/>
                  <a:ea typeface="Roboto" panose="020B0604020202020204" charset="0"/>
                </a:rPr>
                <a:t>Open science</a:t>
              </a:r>
            </a:p>
          </p:txBody>
        </p:sp>
      </p:grpSp>
      <p:grpSp>
        <p:nvGrpSpPr>
          <p:cNvPr id="10" name="Grupa 9"/>
          <p:cNvGrpSpPr/>
          <p:nvPr/>
        </p:nvGrpSpPr>
        <p:grpSpPr>
          <a:xfrm>
            <a:off x="9893279" y="2102301"/>
            <a:ext cx="1220985" cy="2581163"/>
            <a:chOff x="6757600" y="1298171"/>
            <a:chExt cx="1220985" cy="2581163"/>
          </a:xfrm>
        </p:grpSpPr>
        <p:sp>
          <p:nvSpPr>
            <p:cNvPr id="58" name="Prostokąt zaokrąglony 57"/>
            <p:cNvSpPr/>
            <p:nvPr/>
          </p:nvSpPr>
          <p:spPr>
            <a:xfrm>
              <a:off x="6757600" y="1298171"/>
              <a:ext cx="1220985" cy="1220985"/>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Bef>
                  <a:spcPct val="0"/>
                </a:spcBef>
                <a:spcAft>
                  <a:spcPct val="35000"/>
                </a:spcAft>
                <a:defRPr/>
              </a:pPr>
              <a:r>
                <a:rPr lang="pl-PL" sz="1100" kern="1200" dirty="0" err="1">
                  <a:latin typeface="Roboto" panose="020B0604020202020204" charset="0"/>
                  <a:ea typeface="Roboto" panose="020B0604020202020204" charset="0"/>
                </a:rPr>
                <a:t>Research</a:t>
              </a:r>
              <a:r>
                <a:rPr lang="pl-PL" sz="1100" kern="1200" dirty="0">
                  <a:latin typeface="Roboto" panose="020B0604020202020204" charset="0"/>
                  <a:ea typeface="Roboto" panose="020B0604020202020204" charset="0"/>
                </a:rPr>
                <a:t> </a:t>
              </a:r>
              <a:r>
                <a:rPr lang="pl-PL" sz="1100" kern="1200" dirty="0" err="1">
                  <a:latin typeface="Roboto" panose="020B0604020202020204" charset="0"/>
                  <a:ea typeface="Roboto" panose="020B0604020202020204" charset="0"/>
                </a:rPr>
                <a:t>communities</a:t>
              </a:r>
              <a:endParaRPr lang="pl-PL" sz="1100" kern="1200" dirty="0">
                <a:latin typeface="Roboto" panose="020B0604020202020204" charset="0"/>
                <a:ea typeface="Roboto" panose="020B0604020202020204" charset="0"/>
              </a:endParaRPr>
            </a:p>
          </p:txBody>
        </p:sp>
        <p:sp>
          <p:nvSpPr>
            <p:cNvPr id="59" name="Prostokąt zaokrąglony 58"/>
            <p:cNvSpPr/>
            <p:nvPr/>
          </p:nvSpPr>
          <p:spPr>
            <a:xfrm>
              <a:off x="6757600" y="2658349"/>
              <a:ext cx="1220985" cy="1220985"/>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defRPr/>
              </a:pPr>
              <a:r>
                <a:rPr lang="pl-PL" sz="1100" kern="1200" dirty="0" err="1">
                  <a:latin typeface="Roboto" panose="020B0604020202020204" charset="0"/>
                  <a:ea typeface="Roboto" panose="020B0604020202020204" charset="0"/>
                </a:rPr>
                <a:t>Matchmaking</a:t>
              </a:r>
              <a:endParaRPr lang="pl-PL" sz="1100" kern="1200" dirty="0">
                <a:latin typeface="Roboto" panose="020B0604020202020204" charset="0"/>
                <a:ea typeface="Roboto" panose="020B0604020202020204" charset="0"/>
              </a:endParaRPr>
            </a:p>
          </p:txBody>
        </p:sp>
      </p:grpSp>
      <p:sp>
        <p:nvSpPr>
          <p:cNvPr id="66" name="Prostokąt zaokrąglony 65"/>
          <p:cNvSpPr/>
          <p:nvPr/>
        </p:nvSpPr>
        <p:spPr>
          <a:xfrm>
            <a:off x="679327" y="2102301"/>
            <a:ext cx="2849009" cy="284900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3175">
            <a:solidFill>
              <a:srgbClr val="529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defRPr/>
            </a:pPr>
            <a:r>
              <a:rPr lang="pl-PL" sz="2000" b="1" dirty="0" err="1">
                <a:solidFill>
                  <a:schemeClr val="bg1"/>
                </a:solidFill>
                <a:latin typeface="Roboto" panose="02000000000000000000" pitchFamily="2" charset="0"/>
                <a:ea typeface="Roboto" panose="02000000000000000000" pitchFamily="2" charset="0"/>
                <a:cs typeface="Arial"/>
              </a:rPr>
              <a:t>Key</a:t>
            </a:r>
            <a:r>
              <a:rPr lang="pl-PL" sz="2000" b="1" dirty="0">
                <a:solidFill>
                  <a:schemeClr val="bg1"/>
                </a:solidFill>
                <a:latin typeface="Roboto" panose="02000000000000000000" pitchFamily="2" charset="0"/>
                <a:ea typeface="Roboto" panose="02000000000000000000" pitchFamily="2" charset="0"/>
                <a:cs typeface="Arial"/>
              </a:rPr>
              <a:t> </a:t>
            </a:r>
            <a:r>
              <a:rPr lang="pl-PL" sz="2000" b="1" dirty="0" err="1">
                <a:solidFill>
                  <a:schemeClr val="bg1"/>
                </a:solidFill>
                <a:latin typeface="Roboto" panose="02000000000000000000" pitchFamily="2" charset="0"/>
                <a:ea typeface="Roboto" panose="02000000000000000000" pitchFamily="2" charset="0"/>
                <a:cs typeface="Arial"/>
              </a:rPr>
              <a:t>activities</a:t>
            </a:r>
            <a:r>
              <a:rPr lang="pl-PL" sz="2000" b="1" dirty="0">
                <a:solidFill>
                  <a:schemeClr val="bg1"/>
                </a:solidFill>
                <a:latin typeface="Roboto" panose="02000000000000000000" pitchFamily="2" charset="0"/>
                <a:ea typeface="Roboto" panose="02000000000000000000" pitchFamily="2" charset="0"/>
                <a:cs typeface="Arial"/>
              </a:rPr>
              <a:t> of </a:t>
            </a:r>
            <a:r>
              <a:rPr lang="pl-PL" sz="2000" b="1" dirty="0" err="1">
                <a:solidFill>
                  <a:schemeClr val="bg1"/>
                </a:solidFill>
                <a:latin typeface="Roboto" panose="02000000000000000000" pitchFamily="2" charset="0"/>
                <a:ea typeface="Roboto" panose="02000000000000000000" pitchFamily="2" charset="0"/>
                <a:cs typeface="Arial"/>
              </a:rPr>
              <a:t>Unite!WIDENING</a:t>
            </a:r>
            <a:endParaRPr lang="pl-PL" sz="2000" b="1" dirty="0">
              <a:solidFill>
                <a:schemeClr val="bg1"/>
              </a:solidFill>
              <a:latin typeface="Roboto" panose="02000000000000000000" pitchFamily="2" charset="0"/>
              <a:ea typeface="Roboto" panose="02000000000000000000" pitchFamily="2" charset="0"/>
              <a:cs typeface="Arial"/>
            </a:endParaRPr>
          </a:p>
        </p:txBody>
      </p:sp>
    </p:spTree>
    <p:extLst>
      <p:ext uri="{BB962C8B-B14F-4D97-AF65-F5344CB8AC3E}">
        <p14:creationId xmlns:p14="http://schemas.microsoft.com/office/powerpoint/2010/main" val="206672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p32"/>
          <p:cNvSpPr txBox="1">
            <a:spLocks noGrp="1"/>
          </p:cNvSpPr>
          <p:nvPr>
            <p:ph type="ctrTitle"/>
          </p:nvPr>
        </p:nvSpPr>
        <p:spPr>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lt1"/>
              </a:buClr>
              <a:buSzPts val="6400"/>
              <a:buFont typeface="Arial"/>
              <a:buNone/>
              <a:defRPr sz="16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pl-PL" dirty="0">
                <a:hlinkClick r:id="rId2"/>
              </a:rPr>
              <a:t>www.unite-widening.eu</a:t>
            </a:r>
            <a:br>
              <a:rPr lang="pl-PL" dirty="0"/>
            </a:br>
            <a:r>
              <a:rPr lang="pl-PL" dirty="0">
                <a:solidFill>
                  <a:schemeClr val="accent2">
                    <a:lumMod val="75000"/>
                  </a:schemeClr>
                </a:solidFill>
                <a:hlinkClick r:id="rId3"/>
              </a:rPr>
              <a:t>unite.widening@tecnico.ulisboa.pt</a:t>
            </a:r>
            <a:br>
              <a:rPr lang="pl-PL" dirty="0"/>
            </a:br>
            <a:r>
              <a:rPr lang="pl-PL" dirty="0">
                <a:hlinkClick r:id="rId4"/>
              </a:rPr>
              <a:t>@unite_tech_univ</a:t>
            </a:r>
            <a:br>
              <a:rPr lang="pl-PL" dirty="0"/>
            </a:br>
            <a:r>
              <a:rPr lang="pl-PL" dirty="0">
                <a:hlinkClick r:id="rId5"/>
              </a:rPr>
              <a:t>linkedin.com/</a:t>
            </a:r>
            <a:r>
              <a:rPr lang="pl-PL" dirty="0" err="1">
                <a:hlinkClick r:id="rId5"/>
              </a:rPr>
              <a:t>company</a:t>
            </a:r>
            <a:r>
              <a:rPr lang="pl-PL" dirty="0">
                <a:hlinkClick r:id="rId5"/>
              </a:rPr>
              <a:t>/</a:t>
            </a:r>
            <a:r>
              <a:rPr lang="pl-PL" dirty="0" err="1">
                <a:hlinkClick r:id="rId5"/>
              </a:rPr>
              <a:t>uniteuniversity</a:t>
            </a:r>
            <a:r>
              <a:rPr lang="pl-PL" dirty="0">
                <a:hlinkClick r:id="rId5"/>
              </a:rPr>
              <a:t>/</a:t>
            </a:r>
            <a:br>
              <a:rPr lang="pl-PL" dirty="0"/>
            </a:br>
            <a:endParaRPr dirty="0"/>
          </a:p>
        </p:txBody>
      </p:sp>
      <p:sp>
        <p:nvSpPr>
          <p:cNvPr id="2" name="Prostokąt 1"/>
          <p:cNvSpPr/>
          <p:nvPr/>
        </p:nvSpPr>
        <p:spPr>
          <a:xfrm>
            <a:off x="7165801" y="1264101"/>
            <a:ext cx="2927404" cy="646331"/>
          </a:xfrm>
          <a:prstGeom prst="rect">
            <a:avLst/>
          </a:prstGeom>
        </p:spPr>
        <p:txBody>
          <a:bodyPr wrap="none">
            <a:spAutoFit/>
          </a:bodyPr>
          <a:lstStyle/>
          <a:p>
            <a:r>
              <a:rPr lang="en-GB" sz="3600" dirty="0">
                <a:solidFill>
                  <a:schemeClr val="dk1"/>
                </a:solidFill>
              </a:rPr>
              <a:t>Get involved!</a:t>
            </a:r>
            <a:r>
              <a:rPr lang="en-GB" dirty="0"/>
              <a:t> </a:t>
            </a:r>
            <a:endParaRPr lang="pl-PL" dirty="0"/>
          </a:p>
        </p:txBody>
      </p:sp>
    </p:spTree>
    <p:extLst>
      <p:ext uri="{BB962C8B-B14F-4D97-AF65-F5344CB8AC3E}">
        <p14:creationId xmlns:p14="http://schemas.microsoft.com/office/powerpoint/2010/main" val="166133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700000"/>
            <a:ext cx="12192000" cy="982799"/>
          </a:xfrm>
        </p:spPr>
        <p:txBody>
          <a:bodyPr/>
          <a:lstStyle/>
          <a:p>
            <a:r>
              <a:rPr lang="de-AT" dirty="0" err="1"/>
              <a:t>Thank</a:t>
            </a:r>
            <a:r>
              <a:rPr lang="de-AT" dirty="0"/>
              <a:t> </a:t>
            </a:r>
            <a:r>
              <a:rPr lang="de-AT" dirty="0" err="1"/>
              <a:t>you</a:t>
            </a:r>
            <a:r>
              <a:rPr lang="de-AT" dirty="0"/>
              <a:t>!</a:t>
            </a:r>
            <a:endParaRPr lang="pl-PL" dirty="0"/>
          </a:p>
        </p:txBody>
      </p:sp>
    </p:spTree>
    <p:extLst>
      <p:ext uri="{BB962C8B-B14F-4D97-AF65-F5344CB8AC3E}">
        <p14:creationId xmlns:p14="http://schemas.microsoft.com/office/powerpoint/2010/main" val="1451820830"/>
      </p:ext>
    </p:extLst>
  </p:cSld>
  <p:clrMapOvr>
    <a:masterClrMapping/>
  </p:clrMapOvr>
</p:sld>
</file>

<file path=ppt/theme/theme1.xml><?xml version="1.0" encoding="utf-8"?>
<a:theme xmlns:a="http://schemas.openxmlformats.org/drawingml/2006/main" name="Office">
  <a:themeElements>
    <a:clrScheme name="Niestandardowy 2">
      <a:dk1>
        <a:srgbClr val="4C5B5D"/>
      </a:dk1>
      <a:lt1>
        <a:sysClr val="window" lastClr="FFFFFF"/>
      </a:lt1>
      <a:dk2>
        <a:srgbClr val="394445"/>
      </a:dk2>
      <a:lt2>
        <a:srgbClr val="DFEBE5"/>
      </a:lt2>
      <a:accent1>
        <a:srgbClr val="69B194"/>
      </a:accent1>
      <a:accent2>
        <a:srgbClr val="96CBAA"/>
      </a:accent2>
      <a:accent3>
        <a:srgbClr val="C2E5E2"/>
      </a:accent3>
      <a:accent4>
        <a:srgbClr val="F9AB89"/>
      </a:accent4>
      <a:accent5>
        <a:srgbClr val="E2804F"/>
      </a:accent5>
      <a:accent6>
        <a:srgbClr val="F1DCCC"/>
      </a:accent6>
      <a:hlink>
        <a:srgbClr val="69B194"/>
      </a:hlink>
      <a:folHlink>
        <a:srgbClr val="81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TotalTime>
  <Words>424</Words>
  <Application>Microsoft Office PowerPoint</Application>
  <PresentationFormat>Panoramiczny</PresentationFormat>
  <Paragraphs>71</Paragraphs>
  <Slides>8</Slides>
  <Notes>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Roboto</vt:lpstr>
      <vt:lpstr>Roboto Light</vt:lpstr>
      <vt:lpstr>Office</vt:lpstr>
      <vt:lpstr>Unite! Widening in a Nutshell</vt:lpstr>
      <vt:lpstr>Unite! Widening aims at</vt:lpstr>
      <vt:lpstr>Prezentacja programu PowerPoint</vt:lpstr>
      <vt:lpstr>Participants</vt:lpstr>
      <vt:lpstr>Goals of Unite! Widening</vt:lpstr>
      <vt:lpstr>Unite! Widening project</vt:lpstr>
      <vt:lpstr>www.unite-widening.eu unite.widening@tecnico.ulisboa.pt @unite_tech_univ linkedin.com/company/uniteuniversity/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Mirella Sciortino</dc:creator>
  <cp:lastModifiedBy>Veronica Lott</cp:lastModifiedBy>
  <cp:revision>58</cp:revision>
  <dcterms:created xsi:type="dcterms:W3CDTF">2020-11-21T21:20:32Z</dcterms:created>
  <dcterms:modified xsi:type="dcterms:W3CDTF">2025-01-29T11:35:27Z</dcterms:modified>
</cp:coreProperties>
</file>